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9"/>
  </p:notesMasterIdLst>
  <p:sldIdLst>
    <p:sldId id="403" r:id="rId2"/>
    <p:sldId id="359" r:id="rId3"/>
    <p:sldId id="397" r:id="rId4"/>
    <p:sldId id="363" r:id="rId5"/>
    <p:sldId id="365" r:id="rId6"/>
    <p:sldId id="366" r:id="rId7"/>
    <p:sldId id="367" r:id="rId8"/>
    <p:sldId id="368" r:id="rId9"/>
    <p:sldId id="369" r:id="rId10"/>
    <p:sldId id="370" r:id="rId11"/>
    <p:sldId id="371" r:id="rId12"/>
    <p:sldId id="372" r:id="rId13"/>
    <p:sldId id="404" r:id="rId14"/>
    <p:sldId id="405" r:id="rId15"/>
    <p:sldId id="406" r:id="rId16"/>
    <p:sldId id="407" r:id="rId17"/>
    <p:sldId id="408" r:id="rId18"/>
    <p:sldId id="409" r:id="rId19"/>
    <p:sldId id="410" r:id="rId20"/>
    <p:sldId id="411" r:id="rId21"/>
    <p:sldId id="412" r:id="rId22"/>
    <p:sldId id="413" r:id="rId23"/>
    <p:sldId id="445" r:id="rId24"/>
    <p:sldId id="446" r:id="rId25"/>
    <p:sldId id="447" r:id="rId26"/>
    <p:sldId id="448" r:id="rId27"/>
    <p:sldId id="449" r:id="rId28"/>
    <p:sldId id="450" r:id="rId29"/>
    <p:sldId id="425" r:id="rId30"/>
    <p:sldId id="426" r:id="rId31"/>
    <p:sldId id="427" r:id="rId32"/>
    <p:sldId id="428" r:id="rId33"/>
    <p:sldId id="430"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43" r:id="rId47"/>
    <p:sldId id="444" r:id="rId4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19" autoAdjust="0"/>
    <p:restoredTop sz="87834" autoAdjust="0"/>
  </p:normalViewPr>
  <p:slideViewPr>
    <p:cSldViewPr>
      <p:cViewPr varScale="1">
        <p:scale>
          <a:sx n="69" d="100"/>
          <a:sy n="69" d="100"/>
        </p:scale>
        <p:origin x="16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smtClean="0">
              <a:solidFill>
                <a:schemeClr val="bg1"/>
              </a:solidFill>
              <a:latin typeface="+mn-lt"/>
            </a:rPr>
            <a:t>What assets need to be protected</a:t>
          </a:r>
        </a:p>
      </dgm:t>
    </dgm:pt>
    <dgm:pt modelId="{159A8D0F-CD40-074D-936C-230D0A413289}" type="parTrans" cxnId="{47EB3D10-AE49-A44E-8A44-79BDE5BCAF7C}">
      <dgm:prSet/>
      <dgm:spPr/>
      <dgm:t>
        <a:bodyPr/>
        <a:lstStyle/>
        <a:p>
          <a:endParaRPr lang="en-US"/>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smtClean="0">
              <a:solidFill>
                <a:schemeClr val="bg1"/>
              </a:solidFill>
              <a:latin typeface="+mn-lt"/>
            </a:rPr>
            <a:t>How are those assets threatened</a:t>
          </a:r>
        </a:p>
      </dgm:t>
    </dgm:pt>
    <dgm:pt modelId="{4669B165-5BD5-5A4B-988C-6183B95E4737}" type="parTrans" cxnId="{C1F07A67-8D17-3A40-ADD9-2C8CB8CF4B88}">
      <dgm:prSet/>
      <dgm:spPr/>
      <dgm:t>
        <a:bodyPr/>
        <a:lstStyle/>
        <a:p>
          <a:endParaRPr lang="en-US"/>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smtClean="0">
              <a:solidFill>
                <a:schemeClr val="bg1"/>
              </a:solidFill>
              <a:latin typeface="+mn-lt"/>
            </a:rPr>
            <a:t>What can be done to counter those threats</a:t>
          </a:r>
        </a:p>
      </dgm:t>
    </dgm:pt>
    <dgm:pt modelId="{D467CD87-D97B-E343-9183-C2C48D365099}" type="parTrans" cxnId="{7A98AA3E-2E05-9546-8D7D-79AED40249CE}">
      <dgm:prSet/>
      <dgm:spPr/>
      <dgm:t>
        <a:bodyPr/>
        <a:lstStyle/>
        <a:p>
          <a:endParaRPr lang="en-US"/>
        </a:p>
      </dgm:t>
    </dgm:pt>
    <dgm:pt modelId="{283F4503-9CC7-7E4D-AD40-9C1A276F9DBF}" type="sibTrans" cxnId="{7A98AA3E-2E05-9546-8D7D-79AED40249CE}">
      <dgm:prSet/>
      <dgm:spPr/>
      <dgm:t>
        <a:bodyPr/>
        <a:lstStyle/>
        <a:p>
          <a:endParaRPr lang="en-US"/>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t>
        <a:bodyPr/>
        <a:lstStyle/>
        <a:p>
          <a:endParaRPr lang="en-US"/>
        </a:p>
      </dgm:t>
    </dgm:pt>
    <dgm:pt modelId="{29C810DC-3DD5-5349-B6C4-53BFAF5170C0}" type="pres">
      <dgm:prSet presAssocID="{B7FE86E5-213C-9043-840B-3A79513B2496}" presName="sibTrans" presStyleLbl="sibTrans2D1" presStyleIdx="0" presStyleCnt="2"/>
      <dgm:spPr/>
      <dgm:t>
        <a:bodyPr/>
        <a:lstStyle/>
        <a:p>
          <a:endParaRPr lang="en-US"/>
        </a:p>
      </dgm:t>
    </dgm:pt>
    <dgm:pt modelId="{4B385FA7-9B74-D249-965C-31E168F31A37}" type="pres">
      <dgm:prSet presAssocID="{B7FE86E5-213C-9043-840B-3A79513B2496}" presName="connectorText" presStyleLbl="sibTrans2D1" presStyleIdx="0" presStyleCnt="2"/>
      <dgm:spPr/>
      <dgm:t>
        <a:bodyPr/>
        <a:lstStyle/>
        <a:p>
          <a:endParaRPr lang="en-US"/>
        </a:p>
      </dgm:t>
    </dgm:pt>
    <dgm:pt modelId="{F0EE840A-6A6A-8C4E-BD43-645284D74784}" type="pres">
      <dgm:prSet presAssocID="{A2D4077F-A238-DA4C-89E9-11B6DEDADADC}" presName="node" presStyleLbl="node1" presStyleIdx="1" presStyleCnt="3">
        <dgm:presLayoutVars>
          <dgm:bulletEnabled val="1"/>
        </dgm:presLayoutVars>
      </dgm:prSet>
      <dgm:spPr/>
      <dgm:t>
        <a:bodyPr/>
        <a:lstStyle/>
        <a:p>
          <a:endParaRPr lang="en-US"/>
        </a:p>
      </dgm:t>
    </dgm:pt>
    <dgm:pt modelId="{106A60B2-E17B-6846-A742-BD11872B615E}" type="pres">
      <dgm:prSet presAssocID="{6F960B14-ECD0-5748-A4CF-769860A75338}" presName="sibTrans" presStyleLbl="sibTrans2D1" presStyleIdx="1" presStyleCnt="2"/>
      <dgm:spPr/>
      <dgm:t>
        <a:bodyPr/>
        <a:lstStyle/>
        <a:p>
          <a:endParaRPr lang="en-US"/>
        </a:p>
      </dgm:t>
    </dgm:pt>
    <dgm:pt modelId="{158BB950-FF0F-D44F-BC57-D0FFDA67D69B}" type="pres">
      <dgm:prSet presAssocID="{6F960B14-ECD0-5748-A4CF-769860A75338}" presName="connectorText" presStyleLbl="sibTrans2D1" presStyleIdx="1" presStyleCnt="2"/>
      <dgm:spPr/>
      <dgm:t>
        <a:bodyPr/>
        <a:lstStyle/>
        <a:p>
          <a:endParaRPr lang="en-US"/>
        </a:p>
      </dgm:t>
    </dgm:pt>
    <dgm:pt modelId="{5E945862-EF2F-A845-884B-12FE5750CF76}" type="pres">
      <dgm:prSet presAssocID="{91E1F51B-B71D-164E-BF59-4AF797A37CFF}" presName="node" presStyleLbl="node1" presStyleIdx="2" presStyleCnt="3">
        <dgm:presLayoutVars>
          <dgm:bulletEnabled val="1"/>
        </dgm:presLayoutVars>
      </dgm:prSet>
      <dgm:spPr/>
      <dgm:t>
        <a:bodyPr/>
        <a:lstStyle/>
        <a:p>
          <a:endParaRPr lang="en-US"/>
        </a:p>
      </dgm:t>
    </dgm:pt>
  </dgm:ptLst>
  <dgm:cxnLst>
    <dgm:cxn modelId="{F5BB7E58-3B50-444F-A028-E70A8323EA1F}" type="presOf" srcId="{6F960B14-ECD0-5748-A4CF-769860A75338}" destId="{106A60B2-E17B-6846-A742-BD11872B615E}"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47FFFF42-0D16-0541-8BAA-951AC7E3A980}" type="presOf" srcId="{DECDBDB4-7F34-AC41-9B0E-FBD22DFC83E7}" destId="{8746285E-8FC2-304D-B8D6-1F4764C439BB}" srcOrd="0" destOrd="0" presId="urn:microsoft.com/office/officeart/2005/8/layout/process1"/>
    <dgm:cxn modelId="{47EB3D10-AE49-A44E-8A44-79BDE5BCAF7C}" srcId="{18428F37-533E-4A41-8655-F9D8B96EFA90}" destId="{DECDBDB4-7F34-AC41-9B0E-FBD22DFC83E7}" srcOrd="0" destOrd="0" parTransId="{159A8D0F-CD40-074D-936C-230D0A413289}" sibTransId="{B7FE86E5-213C-9043-840B-3A79513B2496}"/>
    <dgm:cxn modelId="{5BD6B26C-20DD-C842-A512-635844E307CA}" type="presOf" srcId="{6F960B14-ECD0-5748-A4CF-769860A75338}" destId="{158BB950-FF0F-D44F-BC57-D0FFDA67D69B}" srcOrd="1"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361CE03F-8CF9-144B-8114-D4F2624F0422}" type="presOf" srcId="{B7FE86E5-213C-9043-840B-3A79513B2496}" destId="{4B385FA7-9B74-D249-965C-31E168F31A37}" srcOrd="1" destOrd="0" presId="urn:microsoft.com/office/officeart/2005/8/layout/process1"/>
    <dgm:cxn modelId="{3DD78A6A-484A-EC4B-B928-53987188C1BF}" type="presOf" srcId="{B7FE86E5-213C-9043-840B-3A79513B2496}" destId="{29C810DC-3DD5-5349-B6C4-53BFAF5170C0}" srcOrd="0"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7A98AA3E-2E05-9546-8D7D-79AED40249CE}" srcId="{18428F37-533E-4A41-8655-F9D8B96EFA90}" destId="{91E1F51B-B71D-164E-BF59-4AF797A37CFF}" srcOrd="2" destOrd="0" parTransId="{D467CD87-D97B-E343-9183-C2C48D365099}" sibTransId="{283F4503-9CC7-7E4D-AD40-9C1A276F9DBF}"/>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Notice</a:t>
          </a:r>
          <a:endParaRPr lang="en-US" dirty="0">
            <a:solidFill>
              <a:schemeClr val="bg1"/>
            </a:solidFill>
            <a:effectLst/>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559359E5-0559-7B42-98F4-AD6E2C7C1953}" srcId="{F24AB099-60F8-DE44-AF03-776C1F8405A8}" destId="{3952B78C-17FD-A343-A73B-1F78E2233E15}" srcOrd="1" destOrd="0" parTransId="{B1116314-F183-A94B-AF16-F282C94D5915}" sibTransId="{AC458732-2E00-314A-8C28-122FD739EB30}"/>
    <dgm:cxn modelId="{3907FF58-C876-9941-9525-0652C89A1BB3}" srcId="{F24AB099-60F8-DE44-AF03-776C1F8405A8}" destId="{E2D0686D-F692-2147-8A2A-2246A2F908A5}" srcOrd="6" destOrd="0" parTransId="{BB8C7003-288E-E64C-BA58-C8FF3824F37C}" sibTransId="{7C665C3D-4F79-D944-841A-93E86E77B382}"/>
    <dgm:cxn modelId="{AA848AAD-BB64-A844-9D41-897B2588D910}" srcId="{F24AB099-60F8-DE44-AF03-776C1F8405A8}" destId="{B2C588B5-6A5A-CD44-80A1-461E15A03685}" srcOrd="3" destOrd="0" parTransId="{980C9C21-7241-D34A-8BF6-CA7EC0817E26}" sibTransId="{5B160351-BE1F-0646-ABED-F76F3A0EEDC8}"/>
    <dgm:cxn modelId="{EBD1FF93-0E56-B94F-B100-0DF6A5D58DE2}" type="presOf" srcId="{4F4821F8-9291-BF4E-BC46-DF8B1BBE8D87}" destId="{5DBA9323-86B5-6443-9542-949D8B6D702A}" srcOrd="0" destOrd="0" presId="urn:microsoft.com/office/officeart/2005/8/layout/default#9"/>
    <dgm:cxn modelId="{497141BF-C13B-F546-ABFC-F0283904DE4C}" type="presOf" srcId="{9CDDBE2D-7184-C844-93B0-03627B164E2A}" destId="{2D762C0D-45A5-314B-9646-563FE2C342F9}" srcOrd="0" destOrd="0" presId="urn:microsoft.com/office/officeart/2005/8/layout/default#9"/>
    <dgm:cxn modelId="{67EF158F-FA6D-864A-A10F-2A2B561A846B}" type="presOf" srcId="{3952B78C-17FD-A343-A73B-1F78E2233E15}" destId="{AF172B0C-C620-F343-B074-7C6A90237570}" srcOrd="0" destOrd="0" presId="urn:microsoft.com/office/officeart/2005/8/layout/default#9"/>
    <dgm:cxn modelId="{9C8330ED-EDF8-8C4E-8CBD-C19B45ADDC5A}" srcId="{F24AB099-60F8-DE44-AF03-776C1F8405A8}" destId="{9CDDBE2D-7184-C844-93B0-03627B164E2A}" srcOrd="4" destOrd="0" parTransId="{6C2F07DD-CF3F-3843-8A6D-AD6F11BE4DFB}" sibTransId="{B2E4392B-DB28-2E4D-9AC3-FCDCF53574B2}"/>
    <dgm:cxn modelId="{8EB61178-91CA-3942-BC2F-A09368DB4C06}" type="presOf" srcId="{F24AB099-60F8-DE44-AF03-776C1F8405A8}" destId="{752D4C6D-9322-4345-9634-9BA7C5315316}" srcOrd="0" destOrd="0" presId="urn:microsoft.com/office/officeart/2005/8/layout/default#9"/>
    <dgm:cxn modelId="{1794A54B-5268-7F40-846D-E362CBBD3734}" type="presOf" srcId="{B2C588B5-6A5A-CD44-80A1-461E15A03685}" destId="{943006C3-0A35-5744-8096-219340C28D26}" srcOrd="0" destOrd="0" presId="urn:microsoft.com/office/officeart/2005/8/layout/default#9"/>
    <dgm:cxn modelId="{8CA1E5E8-05A1-8747-9F3E-F8F46D2ADC3B}" srcId="{F24AB099-60F8-DE44-AF03-776C1F8405A8}" destId="{080FDECB-6816-6C49-AF7E-5CD34BA4B275}" srcOrd="2" destOrd="0" parTransId="{FE70861C-A738-254B-9AC2-D7095FF45980}" sibTransId="{CA41EFB7-484A-5E4B-AE17-78180B7C339E}"/>
    <dgm:cxn modelId="{F0326F26-9DDF-774E-ACB3-8E73557C41CB}" type="presOf" srcId="{E2D0686D-F692-2147-8A2A-2246A2F908A5}" destId="{99F56D78-61F7-DE4B-9CFA-9A6B6003DE80}"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79194130-D0DE-2245-A32C-F61167A4DE04}" type="presOf" srcId="{F72459C1-A0F1-9945-9802-DD9743C9784E}" destId="{64D4B641-86A7-F447-8C09-2802BF862B78}" srcOrd="0" destOrd="0" presId="urn:microsoft.com/office/officeart/2005/8/layout/default#9"/>
    <dgm:cxn modelId="{9A4B22DE-E105-2446-98C7-673BB268A58B}" type="presOf" srcId="{080FDECB-6816-6C49-AF7E-5CD34BA4B275}" destId="{B22FFA69-7555-464C-8C84-D177A39F3A26}" srcOrd="0" destOrd="0" presId="urn:microsoft.com/office/officeart/2005/8/layout/default#9"/>
    <dgm:cxn modelId="{1DA395DD-6ACF-EA4A-AF8C-8B4EC292BE43}" srcId="{F24AB099-60F8-DE44-AF03-776C1F8405A8}" destId="{F72459C1-A0F1-9945-9802-DD9743C9784E}" srcOrd="5" destOrd="0" parTransId="{146C984F-5A19-464B-A16E-550D3E7C003E}" sibTransId="{EFB88430-AE45-9145-B7ED-1AA497664E24}"/>
    <dgm:cxn modelId="{B3317B4D-2D0E-0E40-88E3-3CF1E3CF31F9}" type="presParOf" srcId="{752D4C6D-9322-4345-9634-9BA7C5315316}" destId="{5DBA9323-86B5-6443-9542-949D8B6D702A}" srcOrd="0" destOrd="0" presId="urn:microsoft.com/office/officeart/2005/8/layout/default#9"/>
    <dgm:cxn modelId="{6519615A-6BC8-5C4A-9F25-5EA396B056D6}" type="presParOf" srcId="{752D4C6D-9322-4345-9634-9BA7C5315316}" destId="{BC1FA402-78E3-BC4C-A207-DA85196C52CD}" srcOrd="1" destOrd="0" presId="urn:microsoft.com/office/officeart/2005/8/layout/default#9"/>
    <dgm:cxn modelId="{AFEE8774-E86B-484E-89F5-CBCA62C552E4}" type="presParOf" srcId="{752D4C6D-9322-4345-9634-9BA7C5315316}" destId="{AF172B0C-C620-F343-B074-7C6A90237570}" srcOrd="2" destOrd="0" presId="urn:microsoft.com/office/officeart/2005/8/layout/default#9"/>
    <dgm:cxn modelId="{A6ED169A-4397-7047-B187-96489561AF6A}" type="presParOf" srcId="{752D4C6D-9322-4345-9634-9BA7C5315316}" destId="{E63597BF-B0F0-594E-AC72-3507512B9484}" srcOrd="3" destOrd="0" presId="urn:microsoft.com/office/officeart/2005/8/layout/default#9"/>
    <dgm:cxn modelId="{7F13117E-A1FE-B14E-AFC7-45840653082C}" type="presParOf" srcId="{752D4C6D-9322-4345-9634-9BA7C5315316}" destId="{B22FFA69-7555-464C-8C84-D177A39F3A26}" srcOrd="4" destOrd="0" presId="urn:microsoft.com/office/officeart/2005/8/layout/default#9"/>
    <dgm:cxn modelId="{C2A1BE56-045D-5444-AAA8-8D1963D3386F}" type="presParOf" srcId="{752D4C6D-9322-4345-9634-9BA7C5315316}" destId="{2351E0A8-E270-4642-8F10-EC6EED26847E}" srcOrd="5" destOrd="0" presId="urn:microsoft.com/office/officeart/2005/8/layout/default#9"/>
    <dgm:cxn modelId="{58A34245-0592-8B4A-90E1-314C43F54AEC}" type="presParOf" srcId="{752D4C6D-9322-4345-9634-9BA7C5315316}" destId="{943006C3-0A35-5744-8096-219340C28D26}" srcOrd="6" destOrd="0" presId="urn:microsoft.com/office/officeart/2005/8/layout/default#9"/>
    <dgm:cxn modelId="{C52BD2BB-D7FF-0542-8977-9A005E4F04B6}" type="presParOf" srcId="{752D4C6D-9322-4345-9634-9BA7C5315316}" destId="{EE65D0FD-3682-BF4F-B2F3-751FE4386D9B}" srcOrd="7" destOrd="0" presId="urn:microsoft.com/office/officeart/2005/8/layout/default#9"/>
    <dgm:cxn modelId="{0A874C7A-C2AE-DB48-B0B9-F9EAB147B1F6}" type="presParOf" srcId="{752D4C6D-9322-4345-9634-9BA7C5315316}" destId="{2D762C0D-45A5-314B-9646-563FE2C342F9}" srcOrd="8" destOrd="0" presId="urn:microsoft.com/office/officeart/2005/8/layout/default#9"/>
    <dgm:cxn modelId="{454A3F8A-F2D4-6649-B87A-A50770349348}" type="presParOf" srcId="{752D4C6D-9322-4345-9634-9BA7C5315316}" destId="{96FE42D5-8B20-CF47-ABE1-7D8D890A454A}" srcOrd="9" destOrd="0" presId="urn:microsoft.com/office/officeart/2005/8/layout/default#9"/>
    <dgm:cxn modelId="{3A55C590-2CA6-2C46-AE3A-120DDDA75AC6}" type="presParOf" srcId="{752D4C6D-9322-4345-9634-9BA7C5315316}" destId="{64D4B641-86A7-F447-8C09-2802BF862B78}" srcOrd="10" destOrd="0" presId="urn:microsoft.com/office/officeart/2005/8/layout/default#9"/>
    <dgm:cxn modelId="{C2D90A7C-76D2-8341-AE3B-DB3C63DE9852}" type="presParOf" srcId="{752D4C6D-9322-4345-9634-9BA7C5315316}" destId="{285A08FA-91A2-174A-A9AA-7C71B9B5A834}" srcOrd="11" destOrd="0" presId="urn:microsoft.com/office/officeart/2005/8/layout/default#9"/>
    <dgm:cxn modelId="{522BE3F5-DCAB-7E43-BB5C-3E6D9CC98DA8}"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Deals with personal information collected and used by federal agencies</a:t>
          </a:r>
          <a:endParaRPr lang="en-US" b="0" dirty="0">
            <a:latin typeface="+mn-lt"/>
          </a:endParaRP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determine records kept</a:t>
          </a:r>
          <a:endParaRPr lang="en-US" b="0" dirty="0">
            <a:latin typeface="+mn-lt"/>
          </a:endParaRP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forbid records being used for other purposes </a:t>
          </a:r>
          <a:endParaRPr lang="en-US" b="0" dirty="0">
            <a:latin typeface="+mn-lt"/>
          </a:endParaRP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obtain access to records and to correct and amend records as appropriate</a:t>
          </a:r>
          <a:endParaRPr lang="en-US" b="0" dirty="0">
            <a:latin typeface="+mn-lt"/>
          </a:endParaRP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Ensures agencies properly collect, maintain, and use personal information</a:t>
          </a:r>
          <a:endParaRPr lang="en-US" b="0" dirty="0">
            <a:latin typeface="+mn-lt"/>
          </a:endParaRP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Creates a private right of action for individuals</a:t>
          </a:r>
          <a:endParaRPr lang="en-US" b="0" dirty="0">
            <a:latin typeface="+mn-lt"/>
          </a:endParaRP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44BB5FA0-759D-E248-BB98-5CB8487FD554}" srcId="{40C05D88-ABF7-5F44-A46F-C2F1F8655189}" destId="{80FA822B-8EFC-F442-890B-FD6862CB2A59}" srcOrd="4" destOrd="0" parTransId="{340BC7A5-0279-A44B-9B9B-3AA244BC34F5}" sibTransId="{74E301B5-2C53-A34E-B95D-FBF75B034AE5}"/>
    <dgm:cxn modelId="{283DE9F7-CF83-A84F-8E31-112E0B0FC3B2}" srcId="{2DA6BD4D-EB0E-514B-8D34-C3BF4D0AD8B2}" destId="{40C05D88-ABF7-5F44-A46F-C2F1F8655189}" srcOrd="0" destOrd="0" parTransId="{4597ED6C-2817-1C4F-B679-63313396A378}" sibTransId="{3A9BA045-EF36-DD4E-B986-865F438E9E99}"/>
    <dgm:cxn modelId="{EED18028-0E14-7C48-BBEF-882EB55255FE}" srcId="{40C05D88-ABF7-5F44-A46F-C2F1F8655189}" destId="{A4476F55-2413-DF4B-8EFE-0725814C2605}" srcOrd="1" destOrd="0" parTransId="{592A6C6C-9786-CD4E-B10F-7EE32C5EE9D4}" sibTransId="{02E21C21-A9C1-5749-B2EB-CC1ED7D29C33}"/>
    <dgm:cxn modelId="{4592A300-CDBD-3D43-8117-A08D73C20483}" type="presOf" srcId="{20E1665B-148F-9747-A05B-BBA4ADA38448}" destId="{D87AE023-5BDE-6248-8D76-34709F10D62E}" srcOrd="0" destOrd="0" presId="urn:microsoft.com/office/officeart/2005/8/layout/list1"/>
    <dgm:cxn modelId="{D85E7F42-E357-F14D-8825-FEA6F1E082BB}" srcId="{40C05D88-ABF7-5F44-A46F-C2F1F8655189}" destId="{B1B27E3C-3DE1-CC42-A5CD-0C0C47016FBB}" srcOrd="2" destOrd="0" parTransId="{73CC8BF3-CD8D-264A-BD1A-2063645E7054}" sibTransId="{2254E1B2-43C9-AF4C-83BB-19C39C8F618F}"/>
    <dgm:cxn modelId="{0C26F18C-ABE2-8949-859F-5D206C7BF227}" type="presOf" srcId="{40C05D88-ABF7-5F44-A46F-C2F1F8655189}" destId="{01869E91-2013-9F4D-B683-F1C63FB1D2B0}" srcOrd="0" destOrd="0"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CDB82AE6-57FE-0F4D-AD60-A2B4D6FB62F8}" type="presOf" srcId="{80FA822B-8EFC-F442-890B-FD6862CB2A59}" destId="{D87AE023-5BDE-6248-8D76-34709F10D62E}" srcOrd="0" destOrd="4" presId="urn:microsoft.com/office/officeart/2005/8/layout/list1"/>
    <dgm:cxn modelId="{E269C6D3-A861-F949-B3A4-4185C2257C33}" type="presOf" srcId="{2DA6BD4D-EB0E-514B-8D34-C3BF4D0AD8B2}" destId="{9B887C10-9C9E-CA4E-B3A5-0DECBAA58155}"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AA5661F2-2A9E-1F46-A810-DA6E1275E6D3}" type="presOf" srcId="{40C05D88-ABF7-5F44-A46F-C2F1F8655189}" destId="{BA411A9E-1404-DB4C-8325-0520C6FD7F93}" srcOrd="1" destOrd="0" presId="urn:microsoft.com/office/officeart/2005/8/layout/list1"/>
    <dgm:cxn modelId="{0A4B5ED1-4B07-1645-BBB4-AFEFD352C077}" type="presOf" srcId="{9DA7779C-8E3C-2C4F-935A-870C0A0A5E0D}" destId="{D87AE023-5BDE-6248-8D76-34709F10D62E}" srcOrd="0" destOrd="3" presId="urn:microsoft.com/office/officeart/2005/8/layout/list1"/>
    <dgm:cxn modelId="{F107ACD2-0970-0140-9D71-3FF5DA9E142B}" type="presOf" srcId="{B1B27E3C-3DE1-CC42-A5CD-0C0C47016FBB}" destId="{D87AE023-5BDE-6248-8D76-34709F10D62E}" srcOrd="0" destOrd="2" presId="urn:microsoft.com/office/officeart/2005/8/layout/list1"/>
    <dgm:cxn modelId="{2FE2ACBF-F12E-6D41-BB79-CE2F9E4EFD48}" srcId="{40C05D88-ABF7-5F44-A46F-C2F1F8655189}" destId="{9DA7779C-8E3C-2C4F-935A-870C0A0A5E0D}" srcOrd="3" destOrd="0" parTransId="{7C8AD3EF-D69C-614B-A2B1-028C18B3159F}" sibTransId="{52CF6A64-ECE9-0A4F-A996-C26B9B0DA774}"/>
    <dgm:cxn modelId="{37C2B3E4-B60D-0044-B488-EE397F79F976}" type="presOf" srcId="{A4476F55-2413-DF4B-8EFE-0725814C2605}" destId="{D87AE023-5BDE-6248-8D76-34709F10D62E}" srcOrd="0" destOrd="1" presId="urn:microsoft.com/office/officeart/2005/8/layout/list1"/>
    <dgm:cxn modelId="{95DB2859-8245-BA4D-B197-B59A0C0F4DF9}" type="presOf" srcId="{FE3A0E21-4B49-3A42-A169-6F91867BA56D}" destId="{D87AE023-5BDE-6248-8D76-34709F10D62E}" srcOrd="0" destOrd="5" presId="urn:microsoft.com/office/officeart/2005/8/layout/list1"/>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2</a:t>
          </a:r>
          <a:endParaRPr lang="en-US" b="1" i="0" dirty="0">
            <a:solidFill>
              <a:schemeClr val="bg1"/>
            </a:solidFill>
            <a:latin typeface="+mn-lt"/>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smtClean="0">
              <a:solidFill>
                <a:schemeClr val="bg1"/>
              </a:solidFill>
              <a:latin typeface="+mn-lt"/>
              <a:ea typeface="+mn-ea"/>
            </a:rPr>
            <a:t>Provide a measure of support</a:t>
          </a:r>
          <a:endParaRPr lang="en-US" dirty="0">
            <a:solidFill>
              <a:schemeClr val="bg1"/>
            </a:solidFill>
            <a:latin typeface="+mn-lt"/>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smtClean="0">
              <a:solidFill>
                <a:schemeClr val="bg1"/>
              </a:solidFill>
              <a:latin typeface="+mn-lt"/>
              <a:ea typeface="+mn-ea"/>
            </a:rPr>
            <a:t>Be a means of deterrence and discipline</a:t>
          </a:r>
          <a:endParaRPr lang="en-US" dirty="0">
            <a:solidFill>
              <a:schemeClr val="bg1"/>
            </a:solidFill>
            <a:latin typeface="+mn-lt"/>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smtClean="0">
              <a:solidFill>
                <a:schemeClr val="bg1"/>
              </a:solidFill>
              <a:latin typeface="+mn-lt"/>
              <a:ea typeface="+mn-ea"/>
            </a:rPr>
            <a:t>Enhance the profession's public image</a:t>
          </a:r>
          <a:endParaRPr lang="en-US" dirty="0">
            <a:solidFill>
              <a:schemeClr val="bg1"/>
            </a:solidFill>
            <a:latin typeface="+mn-lt"/>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smtClean="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smtClean="0">
              <a:solidFill>
                <a:schemeClr val="bg1"/>
              </a:solidFill>
              <a:latin typeface="+mn-lt"/>
              <a:ea typeface="+mn-ea"/>
            </a:rPr>
            <a:t>Be educational</a:t>
          </a:r>
          <a:endParaRPr lang="en-US" b="0" i="0" dirty="0">
            <a:solidFill>
              <a:schemeClr val="bg1"/>
            </a:solidFill>
            <a:latin typeface="+mn-lt"/>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3</a:t>
          </a:r>
          <a:endParaRPr lang="en-US" b="1" i="0" dirty="0">
            <a:solidFill>
              <a:schemeClr val="bg1"/>
            </a:solidFill>
            <a:latin typeface="+mn-lt"/>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4</a:t>
          </a:r>
          <a:endParaRPr lang="en-US" b="1" i="0" dirty="0">
            <a:solidFill>
              <a:schemeClr val="bg1"/>
            </a:solidFill>
            <a:latin typeface="+mn-lt"/>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5</a:t>
          </a:r>
          <a:endParaRPr lang="en-US" b="1" i="0" dirty="0">
            <a:solidFill>
              <a:schemeClr val="bg1"/>
            </a:solidFill>
            <a:latin typeface="+mn-lt"/>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BD285236-737D-0144-BC66-DD7C3280A159}" type="presOf" srcId="{9AB8801B-03F0-4541-9D98-1EADE519091F}" destId="{467B6652-C1AC-1545-8B8A-F0360C60510B}" srcOrd="0" destOrd="0" presId="urn:microsoft.com/office/officeart/2005/8/layout/chevron2"/>
    <dgm:cxn modelId="{488A9671-A7DC-9748-BEC7-73E526CA1237}" srcId="{A9879864-2E61-9D4B-AE4C-65B7711786C5}" destId="{B89018C6-ED24-6443-8F00-D52DACE7998A}" srcOrd="0" destOrd="0" parTransId="{A9CBEEC7-C868-D14F-9FA9-65CE1A520030}" sibTransId="{D61AD25A-5AC5-6B43-9277-D1976406D97D}"/>
    <dgm:cxn modelId="{7AC0FA6F-F856-7C47-87AE-5D1EC64C762C}" type="presOf" srcId="{C22AD010-337E-F844-AA1F-3CECC3992E3F}" destId="{7DD58F8F-5A94-A347-81A9-3C85A567FA84}" srcOrd="0" destOrd="0" presId="urn:microsoft.com/office/officeart/2005/8/layout/chevron2"/>
    <dgm:cxn modelId="{7B943DDB-68B3-D344-8DA0-6AA95664FB11}" type="presOf" srcId="{59ECA0FD-D421-2E4B-B998-D2BB6B2B7478}" destId="{AA65A835-CA00-8A41-A5B2-F6386C93ED30}" srcOrd="0" destOrd="0" presId="urn:microsoft.com/office/officeart/2005/8/layout/chevron2"/>
    <dgm:cxn modelId="{C3548149-6264-7547-95FE-FA06527250D4}" type="presOf" srcId="{C5B57E77-CFE5-B94F-AD35-EA16DEE05810}" destId="{4108F6DE-8E7A-1B41-8FDC-D4CFC91DBE8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F52F5FFF-9731-AA44-998F-86C79C7AD08D}" type="presOf" srcId="{A9879864-2E61-9D4B-AE4C-65B7711786C5}" destId="{1E6234FE-2610-A349-8C51-5A938845B23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CEC4D8C8-9FE4-2445-947A-4F4499A9F108}" srcId="{FB9E4821-DE7A-244E-9A84-6E2E552FA288}" destId="{A9879864-2E61-9D4B-AE4C-65B7711786C5}" srcOrd="4" destOrd="0" parTransId="{5C87A408-F068-0548-A692-58465C127419}" sibTransId="{FBC6041E-3FF9-A949-B86E-299DE143F2AD}"/>
    <dgm:cxn modelId="{18B3D9C3-D169-8943-878C-C8D910D3835B}" srcId="{FB9E4821-DE7A-244E-9A84-6E2E552FA288}" destId="{3500C789-3D51-934B-A6EB-DEBEC7737503}" srcOrd="3" destOrd="0" parTransId="{CBBDFBD0-C14F-7C4B-8D5D-E494AFFD6211}" sibTransId="{257042B0-7E17-F745-A184-6244CADD6EC6}"/>
    <dgm:cxn modelId="{EEF20F85-2350-6943-AC2F-39BD4A3DD071}" srcId="{EF9C5879-DB71-764A-ABC0-F588CEB1309A}" destId="{C5B57E77-CFE5-B94F-AD35-EA16DEE05810}" srcOrd="0" destOrd="0" parTransId="{94A2BF29-DD84-C448-B2AA-D12A92FD3EC4}" sibTransId="{D3BBFEB2-F04E-3142-819E-076B4C365086}"/>
    <dgm:cxn modelId="{3A29959B-353C-3740-B7F6-0A8FA647C505}" type="presOf" srcId="{B89018C6-ED24-6443-8F00-D52DACE7998A}" destId="{D2013008-6311-BD49-8DCA-18AA0F4CFBFB}" srcOrd="0" destOrd="0" presId="urn:microsoft.com/office/officeart/2005/8/layout/chevron2"/>
    <dgm:cxn modelId="{F71282D8-C62B-0640-B455-436FE6D06698}" type="presOf" srcId="{4317D36A-EE03-C045-9B07-66E89DDB8DD4}" destId="{C301902F-10EB-2F47-BCEC-9FB67217C280}"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1324A74C-6E06-F94D-AABA-B7C8F54D193C}" type="presOf" srcId="{6CA04DA1-529B-724D-A147-63E8D664038A}" destId="{CDE46470-99AB-0641-A1BA-746BC6833F14}" srcOrd="0" destOrd="0" presId="urn:microsoft.com/office/officeart/2005/8/layout/chevron2"/>
    <dgm:cxn modelId="{38FF6C99-FF66-314A-BD3C-F82D357996A9}" type="presOf" srcId="{EF9C5879-DB71-764A-ABC0-F588CEB1309A}" destId="{38B186DE-AC94-6C4A-853D-936880B0CFA6}" srcOrd="0" destOrd="0" presId="urn:microsoft.com/office/officeart/2005/8/layout/chevron2"/>
    <dgm:cxn modelId="{1B8757BC-7ED3-3246-8DFE-FB3739C3CDF0}" type="presOf" srcId="{3500C789-3D51-934B-A6EB-DEBEC7737503}" destId="{68168EC5-F7FE-4B4E-BC59-CFD70CCADFAB}"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7E27F59-4980-494C-BD69-79E42376A0C8}" srcId="{FB9E4821-DE7A-244E-9A84-6E2E552FA288}" destId="{6CA04DA1-529B-724D-A147-63E8D664038A}" srcOrd="1" destOrd="0" parTransId="{A925F818-E373-0B49-B9D3-4B5562F5C55C}" sibTransId="{8C1607C0-CD63-004D-B743-7EBD5AFD548B}"/>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smtClean="0">
              <a:latin typeface="+mn-lt"/>
            </a:rPr>
            <a:t>IT SECURITY MANAGEMENT:  A process used to achieve and maintain appropriate levels of confidentiality, integrity, availability, accountability, authenticity, and reliability.  IT security management functions include:</a:t>
          </a:r>
          <a:endParaRPr lang="en-US" b="0" dirty="0">
            <a:latin typeface="+mn-lt"/>
          </a:endParaRPr>
        </a:p>
      </dgm:t>
    </dgm:pt>
    <dgm:pt modelId="{B8ED46E1-13DF-E948-86B0-522E40E14D39}" type="parTrans" cxnId="{C7EB33A2-6969-2F4C-8A12-679430FE9632}">
      <dgm:prSet/>
      <dgm:spPr/>
      <dgm:t>
        <a:bodyPr/>
        <a:lstStyle/>
        <a:p>
          <a:endParaRPr lang="en-US"/>
        </a:p>
      </dgm:t>
    </dgm:pt>
    <dgm:pt modelId="{48097A06-5DC7-0242-B9A3-31104F1A36FA}" type="sibTrans" cxnId="{C7EB33A2-6969-2F4C-8A12-679430FE9632}">
      <dgm:prSet/>
      <dgm:spPr/>
      <dgm:t>
        <a:bodyPr/>
        <a:lstStyle/>
        <a:p>
          <a:endParaRPr lang="en-US"/>
        </a:p>
      </dgm:t>
    </dgm:pt>
    <dgm:pt modelId="{C1319F7D-2772-5442-A9EB-8D34F6BCA4DC}">
      <dgm:prSet custT="1"/>
      <dgm:spPr>
        <a:solidFill>
          <a:schemeClr val="accent3">
            <a:lumMod val="60000"/>
            <a:lumOff val="40000"/>
          </a:schemeClr>
        </a:solidFill>
      </dgm:spPr>
      <dgm:t>
        <a:bodyPr/>
        <a:lstStyle/>
        <a:p>
          <a:pPr rtl="0"/>
          <a:r>
            <a:rPr lang="en-US" sz="1200" b="1" dirty="0" smtClean="0">
              <a:latin typeface="+mn-lt"/>
            </a:rPr>
            <a:t>Determining organizational         IT security objectives, strategies, and policies</a:t>
          </a:r>
          <a:endParaRPr lang="en-US" sz="1200" b="1" dirty="0">
            <a:latin typeface="+mn-lt"/>
          </a:endParaRPr>
        </a:p>
      </dgm:t>
    </dgm:pt>
    <dgm:pt modelId="{71FD92DA-E5F7-7D41-819E-9568F3085AB3}" type="parTrans" cxnId="{D572BF93-CE76-2D47-ACAD-F1B6902F7C78}">
      <dgm:prSet/>
      <dgm:spPr/>
      <dgm:t>
        <a:bodyPr/>
        <a:lstStyle/>
        <a:p>
          <a:endParaRPr lang="en-US"/>
        </a:p>
      </dgm:t>
    </dgm:pt>
    <dgm:pt modelId="{B02E76F6-7A7E-EC47-8722-2FCDF33493E1}" type="sibTrans" cxnId="{D572BF93-CE76-2D47-ACAD-F1B6902F7C78}">
      <dgm:prSet/>
      <dgm:spPr/>
      <dgm:t>
        <a:bodyPr/>
        <a:lstStyle/>
        <a:p>
          <a:endParaRPr lang="en-US"/>
        </a:p>
      </dgm:t>
    </dgm:pt>
    <dgm:pt modelId="{07964271-BC91-BE4E-9341-A6241FADBEBC}">
      <dgm:prSet custT="1"/>
      <dgm:spPr>
        <a:solidFill>
          <a:schemeClr val="accent3">
            <a:lumMod val="60000"/>
            <a:lumOff val="40000"/>
          </a:schemeClr>
        </a:solidFill>
      </dgm:spPr>
      <dgm:t>
        <a:bodyPr/>
        <a:lstStyle/>
        <a:p>
          <a:pPr rtl="0"/>
          <a:r>
            <a:rPr lang="en-US" sz="1200" b="1" smtClean="0">
              <a:latin typeface="+mn-lt"/>
            </a:rPr>
            <a:t>Determining organizational IT security requirements</a:t>
          </a:r>
          <a:endParaRPr lang="en-US" sz="1200" b="1" dirty="0">
            <a:latin typeface="+mn-lt"/>
          </a:endParaRPr>
        </a:p>
      </dgm:t>
    </dgm:pt>
    <dgm:pt modelId="{46872A7F-FC1B-4D44-ABDB-64FD4FE47AE7}" type="parTrans" cxnId="{B4B618F5-F2C6-C245-9D7B-5652627861D6}">
      <dgm:prSet/>
      <dgm:spPr/>
      <dgm:t>
        <a:bodyPr/>
        <a:lstStyle/>
        <a:p>
          <a:endParaRPr lang="en-US"/>
        </a:p>
      </dgm:t>
    </dgm:pt>
    <dgm:pt modelId="{77C1581E-C65D-CF42-A670-FEFAC896CF79}" type="sibTrans" cxnId="{B4B618F5-F2C6-C245-9D7B-5652627861D6}">
      <dgm:prSet/>
      <dgm:spPr/>
      <dgm:t>
        <a:bodyPr/>
        <a:lstStyle/>
        <a:p>
          <a:endParaRPr lang="en-US"/>
        </a:p>
      </dgm:t>
    </dgm:pt>
    <dgm:pt modelId="{64B0967F-9328-2241-818E-56A24D107CCD}">
      <dgm:prSet custT="1"/>
      <dgm:spPr>
        <a:solidFill>
          <a:schemeClr val="accent3">
            <a:lumMod val="60000"/>
            <a:lumOff val="40000"/>
          </a:schemeClr>
        </a:solidFill>
      </dgm:spPr>
      <dgm:t>
        <a:bodyPr/>
        <a:lstStyle/>
        <a:p>
          <a:pPr rtl="0"/>
          <a:r>
            <a:rPr lang="en-US" sz="1200" b="1" smtClean="0">
              <a:latin typeface="+mn-lt"/>
            </a:rPr>
            <a:t>Identifying and analyzing security threats to IT assets within the organization</a:t>
          </a:r>
          <a:endParaRPr lang="en-US" sz="1200" b="1" dirty="0">
            <a:latin typeface="+mn-lt"/>
          </a:endParaRPr>
        </a:p>
      </dgm:t>
    </dgm:pt>
    <dgm:pt modelId="{CB9BE6EC-3AF7-954C-A848-AE91D3A10A44}" type="parTrans" cxnId="{5B446151-CB99-7C4A-B00C-3042E99E1FCF}">
      <dgm:prSet/>
      <dgm:spPr/>
      <dgm:t>
        <a:bodyPr/>
        <a:lstStyle/>
        <a:p>
          <a:endParaRPr lang="en-US"/>
        </a:p>
      </dgm:t>
    </dgm:pt>
    <dgm:pt modelId="{4A79594C-58B8-C64A-A554-3B65F90BD4BD}" type="sibTrans" cxnId="{5B446151-CB99-7C4A-B00C-3042E99E1FCF}">
      <dgm:prSet/>
      <dgm:spPr/>
      <dgm:t>
        <a:bodyPr/>
        <a:lstStyle/>
        <a:p>
          <a:endParaRPr lang="en-US"/>
        </a:p>
      </dgm:t>
    </dgm:pt>
    <dgm:pt modelId="{7F152174-A6F0-944E-A2AC-F08B504F35A5}">
      <dgm:prSet custT="1"/>
      <dgm:spPr>
        <a:solidFill>
          <a:schemeClr val="accent3">
            <a:lumMod val="60000"/>
            <a:lumOff val="40000"/>
          </a:schemeClr>
        </a:solidFill>
      </dgm:spPr>
      <dgm:t>
        <a:bodyPr/>
        <a:lstStyle/>
        <a:p>
          <a:pPr rtl="0"/>
          <a:r>
            <a:rPr lang="en-US" sz="1200" b="1" dirty="0" smtClean="0">
              <a:latin typeface="+mn-lt"/>
            </a:rPr>
            <a:t>Identifying and analyzing risks</a:t>
          </a:r>
          <a:endParaRPr lang="en-US" sz="1200" b="1" dirty="0">
            <a:latin typeface="+mn-lt"/>
          </a:endParaRPr>
        </a:p>
      </dgm:t>
    </dgm:pt>
    <dgm:pt modelId="{4AF68370-4457-BE46-A2BF-F8D3738B9BAC}" type="parTrans" cxnId="{72247B76-853C-1A44-BB4A-B39575F4073D}">
      <dgm:prSet/>
      <dgm:spPr/>
      <dgm:t>
        <a:bodyPr/>
        <a:lstStyle/>
        <a:p>
          <a:endParaRPr lang="en-US"/>
        </a:p>
      </dgm:t>
    </dgm:pt>
    <dgm:pt modelId="{18189450-6781-4147-8D4E-951B1980E571}" type="sibTrans" cxnId="{72247B76-853C-1A44-BB4A-B39575F4073D}">
      <dgm:prSet/>
      <dgm:spPr/>
      <dgm:t>
        <a:bodyPr/>
        <a:lstStyle/>
        <a:p>
          <a:endParaRPr lang="en-US"/>
        </a:p>
      </dgm:t>
    </dgm:pt>
    <dgm:pt modelId="{6521B349-BBD2-B247-926A-54D58C284377}">
      <dgm:prSet custT="1"/>
      <dgm:spPr>
        <a:solidFill>
          <a:schemeClr val="accent3">
            <a:lumMod val="60000"/>
            <a:lumOff val="40000"/>
          </a:schemeClr>
        </a:solidFill>
      </dgm:spPr>
      <dgm:t>
        <a:bodyPr/>
        <a:lstStyle/>
        <a:p>
          <a:pPr rtl="0"/>
          <a:r>
            <a:rPr lang="en-US" sz="1200" b="1" dirty="0" smtClean="0">
              <a:latin typeface="+mn-lt"/>
            </a:rPr>
            <a:t>Specifying appropriate safeguards</a:t>
          </a:r>
          <a:endParaRPr lang="en-US" sz="1200" b="1" dirty="0">
            <a:latin typeface="+mn-lt"/>
          </a:endParaRPr>
        </a:p>
      </dgm:t>
    </dgm:pt>
    <dgm:pt modelId="{41146512-C72A-3841-A611-97F436C0C129}" type="parTrans" cxnId="{36058DCF-89A4-174A-A122-D9B21D6B4D80}">
      <dgm:prSet/>
      <dgm:spPr/>
      <dgm:t>
        <a:bodyPr/>
        <a:lstStyle/>
        <a:p>
          <a:endParaRPr lang="en-US"/>
        </a:p>
      </dgm:t>
    </dgm:pt>
    <dgm:pt modelId="{78AB4848-8F53-A041-973D-9F4B5D83549F}" type="sibTrans" cxnId="{36058DCF-89A4-174A-A122-D9B21D6B4D80}">
      <dgm:prSet/>
      <dgm:spPr/>
      <dgm:t>
        <a:bodyPr/>
        <a:lstStyle/>
        <a:p>
          <a:endParaRPr lang="en-US"/>
        </a:p>
      </dgm:t>
    </dgm:pt>
    <dgm:pt modelId="{B0A0C76C-44FC-8147-B9B9-7FA3D392B8AE}">
      <dgm:prSet custT="1"/>
      <dgm:spPr>
        <a:solidFill>
          <a:schemeClr val="accent3">
            <a:lumMod val="60000"/>
            <a:lumOff val="40000"/>
          </a:schemeClr>
        </a:solidFill>
      </dgm:spPr>
      <dgm:t>
        <a:bodyPr/>
        <a:lstStyle/>
        <a:p>
          <a:pPr rtl="0"/>
          <a:r>
            <a:rPr lang="en-US" sz="1150" b="1" dirty="0" smtClean="0">
              <a:latin typeface="+mn-lt"/>
            </a:rPr>
            <a:t>Monitoring the implementation and operation of safeguards that are necessary in order to cost effectively protect the information and services within the organization</a:t>
          </a:r>
          <a:endParaRPr lang="en-US" sz="1150" b="1" dirty="0">
            <a:latin typeface="+mn-lt"/>
          </a:endParaRPr>
        </a:p>
      </dgm:t>
    </dgm:pt>
    <dgm:pt modelId="{979D64CF-08A8-AB40-8883-BDDD13FD92BC}" type="parTrans" cxnId="{F315602C-583C-054F-B1D3-591AFD0BF4DE}">
      <dgm:prSet/>
      <dgm:spPr/>
      <dgm:t>
        <a:bodyPr/>
        <a:lstStyle/>
        <a:p>
          <a:endParaRPr lang="en-US"/>
        </a:p>
      </dgm:t>
    </dgm:pt>
    <dgm:pt modelId="{F8021F8B-20F4-4842-BADD-DD7863993464}" type="sibTrans" cxnId="{F315602C-583C-054F-B1D3-591AFD0BF4DE}">
      <dgm:prSet/>
      <dgm:spPr/>
      <dgm:t>
        <a:bodyPr/>
        <a:lstStyle/>
        <a:p>
          <a:endParaRPr lang="en-US"/>
        </a:p>
      </dgm:t>
    </dgm:pt>
    <dgm:pt modelId="{3764561E-D202-4740-B1A1-D0714BA04475}">
      <dgm:prSet custT="1"/>
      <dgm:spPr>
        <a:solidFill>
          <a:schemeClr val="accent3">
            <a:lumMod val="60000"/>
            <a:lumOff val="40000"/>
          </a:schemeClr>
        </a:solidFill>
      </dgm:spPr>
      <dgm:t>
        <a:bodyPr/>
        <a:lstStyle/>
        <a:p>
          <a:pPr rtl="0"/>
          <a:r>
            <a:rPr lang="en-US" sz="1200" b="1" dirty="0" smtClean="0">
              <a:latin typeface="+mn-lt"/>
            </a:rPr>
            <a:t>Developing and implementing a security awareness program</a:t>
          </a:r>
          <a:endParaRPr lang="en-US" sz="1200" b="1" dirty="0">
            <a:latin typeface="+mn-lt"/>
          </a:endParaRPr>
        </a:p>
      </dgm:t>
    </dgm:pt>
    <dgm:pt modelId="{121CB0E5-9B6D-EE41-8734-54EF17E45F07}" type="parTrans" cxnId="{F8E60394-8D67-6240-8230-C20797AF3BC2}">
      <dgm:prSet/>
      <dgm:spPr/>
      <dgm:t>
        <a:bodyPr/>
        <a:lstStyle/>
        <a:p>
          <a:endParaRPr lang="en-US"/>
        </a:p>
      </dgm:t>
    </dgm:pt>
    <dgm:pt modelId="{9BED18E1-B8A2-B040-9DC3-9F4900FC5164}" type="sibTrans" cxnId="{F8E60394-8D67-6240-8230-C20797AF3BC2}">
      <dgm:prSet/>
      <dgm:spPr/>
      <dgm:t>
        <a:bodyPr/>
        <a:lstStyle/>
        <a:p>
          <a:endParaRPr lang="en-US"/>
        </a:p>
      </dgm:t>
    </dgm:pt>
    <dgm:pt modelId="{BC8EA598-846E-D64D-8C82-FB6F5361618F}">
      <dgm:prSet custT="1"/>
      <dgm:spPr>
        <a:solidFill>
          <a:schemeClr val="accent3">
            <a:lumMod val="60000"/>
            <a:lumOff val="40000"/>
          </a:schemeClr>
        </a:solidFill>
      </dgm:spPr>
      <dgm:t>
        <a:bodyPr/>
        <a:lstStyle/>
        <a:p>
          <a:pPr rtl="0"/>
          <a:r>
            <a:rPr lang="en-US" sz="1200" b="1" dirty="0" smtClean="0">
              <a:latin typeface="+mn-lt"/>
            </a:rPr>
            <a:t>Detecting and reacting to incidents</a:t>
          </a:r>
          <a:endParaRPr lang="en-US" sz="1200" b="1" dirty="0">
            <a:latin typeface="+mn-lt"/>
          </a:endParaRPr>
        </a:p>
      </dgm:t>
    </dgm:pt>
    <dgm:pt modelId="{88449A30-7F97-8742-AF6C-AE2B7E66B89E}" type="parTrans" cxnId="{5537F53D-A72E-FD49-AF1E-525041EF4C17}">
      <dgm:prSet/>
      <dgm:spPr/>
      <dgm:t>
        <a:bodyPr/>
        <a:lstStyle/>
        <a:p>
          <a:endParaRPr lang="en-US"/>
        </a:p>
      </dgm:t>
    </dgm:pt>
    <dgm:pt modelId="{66D0B501-EC25-774B-ADC4-7A67D48862F2}" type="sibTrans" cxnId="{5537F53D-A72E-FD49-AF1E-525041EF4C17}">
      <dgm:prSet/>
      <dgm:spPr/>
      <dgm:t>
        <a:bodyPr/>
        <a:lstStyle/>
        <a:p>
          <a:endParaRPr lang="en-US"/>
        </a:p>
      </dgm:t>
    </dgm:pt>
    <dgm:pt modelId="{0721F433-CBD3-C142-B1DB-0798D54A32FC}" type="pres">
      <dgm:prSet presAssocID="{9D97AEB5-64FC-9049-8D19-6C64190AB5B2}" presName="composite" presStyleCnt="0">
        <dgm:presLayoutVars>
          <dgm:chMax val="1"/>
          <dgm:dir/>
          <dgm:resizeHandles val="exact"/>
        </dgm:presLayoutVars>
      </dgm:prSet>
      <dgm:spPr/>
      <dgm:t>
        <a:bodyPr/>
        <a:lstStyle/>
        <a:p>
          <a:endParaRPr lang="en-US"/>
        </a:p>
      </dgm:t>
    </dgm:pt>
    <dgm:pt modelId="{4DCEBCA9-E0EF-964A-930C-85776AACF547}" type="pres">
      <dgm:prSet presAssocID="{C2662F73-5FA3-6243-B313-15777013349E}" presName="roof" presStyleLbl="dkBgShp" presStyleIdx="0" presStyleCnt="2"/>
      <dgm:spPr/>
      <dgm:t>
        <a:bodyPr/>
        <a:lstStyle/>
        <a:p>
          <a:endParaRPr lang="en-US"/>
        </a:p>
      </dgm:t>
    </dgm:pt>
    <dgm:pt modelId="{ABD7BDAE-F0CA-4149-819E-0A510F0C6EBA}" type="pres">
      <dgm:prSet presAssocID="{C2662F73-5FA3-6243-B313-15777013349E}" presName="pillars" presStyleCnt="0"/>
      <dgm:spPr/>
      <dgm:t>
        <a:bodyPr/>
        <a:lstStyle/>
        <a:p>
          <a:endParaRPr lang="en-US"/>
        </a:p>
      </dgm:t>
    </dgm:pt>
    <dgm:pt modelId="{1C84FA8C-ED9A-FC43-A391-DDDD79295E98}" type="pres">
      <dgm:prSet presAssocID="{C2662F73-5FA3-6243-B313-15777013349E}" presName="pillar1" presStyleLbl="node1" presStyleIdx="0" presStyleCnt="8" custScaleX="1747949">
        <dgm:presLayoutVars>
          <dgm:bulletEnabled val="1"/>
        </dgm:presLayoutVars>
      </dgm:prSet>
      <dgm:spPr/>
      <dgm:t>
        <a:bodyPr/>
        <a:lstStyle/>
        <a:p>
          <a:endParaRPr lang="en-US"/>
        </a:p>
      </dgm:t>
    </dgm:pt>
    <dgm:pt modelId="{133A0DB5-B4DC-EE4F-97ED-465127DA17DB}" type="pres">
      <dgm:prSet presAssocID="{07964271-BC91-BE4E-9341-A6241FADBEBC}" presName="pillarX" presStyleLbl="node1" presStyleIdx="1" presStyleCnt="8" custScaleX="1605585">
        <dgm:presLayoutVars>
          <dgm:bulletEnabled val="1"/>
        </dgm:presLayoutVars>
      </dgm:prSet>
      <dgm:spPr/>
      <dgm:t>
        <a:bodyPr/>
        <a:lstStyle/>
        <a:p>
          <a:endParaRPr lang="en-US"/>
        </a:p>
      </dgm:t>
    </dgm:pt>
    <dgm:pt modelId="{91F63209-B40C-294A-A932-B982AEBD2ABF}" type="pres">
      <dgm:prSet presAssocID="{64B0967F-9328-2241-818E-56A24D107CCD}" presName="pillarX" presStyleLbl="node1" presStyleIdx="2" presStyleCnt="8" custScaleX="1749479">
        <dgm:presLayoutVars>
          <dgm:bulletEnabled val="1"/>
        </dgm:presLayoutVars>
      </dgm:prSet>
      <dgm:spPr/>
      <dgm:t>
        <a:bodyPr/>
        <a:lstStyle/>
        <a:p>
          <a:endParaRPr lang="en-US"/>
        </a:p>
      </dgm:t>
    </dgm:pt>
    <dgm:pt modelId="{1932F4D9-3099-CD47-A33A-8F7F982E4626}" type="pres">
      <dgm:prSet presAssocID="{7F152174-A6F0-944E-A2AC-F08B504F35A5}" presName="pillarX" presStyleLbl="node1" presStyleIdx="3" presStyleCnt="8" custScaleX="1422343">
        <dgm:presLayoutVars>
          <dgm:bulletEnabled val="1"/>
        </dgm:presLayoutVars>
      </dgm:prSet>
      <dgm:spPr/>
      <dgm:t>
        <a:bodyPr/>
        <a:lstStyle/>
        <a:p>
          <a:endParaRPr lang="en-US"/>
        </a:p>
      </dgm:t>
    </dgm:pt>
    <dgm:pt modelId="{32E9282E-07BA-1F46-8BAE-3D761FEF1ED8}" type="pres">
      <dgm:prSet presAssocID="{6521B349-BBD2-B247-926A-54D58C284377}" presName="pillarX" presStyleLbl="node1" presStyleIdx="4" presStyleCnt="8" custScaleX="1647539">
        <dgm:presLayoutVars>
          <dgm:bulletEnabled val="1"/>
        </dgm:presLayoutVars>
      </dgm:prSet>
      <dgm:spPr/>
      <dgm:t>
        <a:bodyPr/>
        <a:lstStyle/>
        <a:p>
          <a:endParaRPr lang="en-US"/>
        </a:p>
      </dgm:t>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t>
        <a:bodyPr/>
        <a:lstStyle/>
        <a:p>
          <a:endParaRPr lang="en-US"/>
        </a:p>
      </dgm:t>
    </dgm:pt>
    <dgm:pt modelId="{28C3CB3C-C7D2-CB49-A95C-0705ACD23DED}" type="pres">
      <dgm:prSet presAssocID="{3764561E-D202-4740-B1A1-D0714BA04475}" presName="pillarX" presStyleLbl="node1" presStyleIdx="6" presStyleCnt="8" custScaleX="1592234">
        <dgm:presLayoutVars>
          <dgm:bulletEnabled val="1"/>
        </dgm:presLayoutVars>
      </dgm:prSet>
      <dgm:spPr/>
      <dgm:t>
        <a:bodyPr/>
        <a:lstStyle/>
        <a:p>
          <a:endParaRPr lang="en-US"/>
        </a:p>
      </dgm:t>
    </dgm:pt>
    <dgm:pt modelId="{932EB49E-B7CA-6943-9EE4-2E29970FB7DB}" type="pres">
      <dgm:prSet presAssocID="{BC8EA598-846E-D64D-8C82-FB6F5361618F}" presName="pillarX" presStyleLbl="node1" presStyleIdx="7" presStyleCnt="8" custScaleX="1309690">
        <dgm:presLayoutVars>
          <dgm:bulletEnabled val="1"/>
        </dgm:presLayoutVars>
      </dgm:prSet>
      <dgm:spPr/>
      <dgm:t>
        <a:bodyPr/>
        <a:lstStyle/>
        <a:p>
          <a:endParaRPr lang="en-US"/>
        </a:p>
      </dgm:t>
    </dgm:pt>
    <dgm:pt modelId="{FFE7BA93-BDD0-984C-89E5-5B213247846F}" type="pres">
      <dgm:prSet presAssocID="{C2662F73-5FA3-6243-B313-15777013349E}" presName="base" presStyleLbl="dkBgShp" presStyleIdx="1" presStyleCnt="2"/>
      <dgm:spPr>
        <a:solidFill>
          <a:schemeClr val="accent3">
            <a:lumMod val="75000"/>
          </a:schemeClr>
        </a:solidFill>
      </dgm:spPr>
      <dgm:t>
        <a:bodyPr/>
        <a:lstStyle/>
        <a:p>
          <a:endParaRPr lang="en-US"/>
        </a:p>
      </dgm:t>
    </dgm:pt>
  </dgm:ptLst>
  <dgm:cxnLst>
    <dgm:cxn modelId="{B4B618F5-F2C6-C245-9D7B-5652627861D6}" srcId="{C2662F73-5FA3-6243-B313-15777013349E}" destId="{07964271-BC91-BE4E-9341-A6241FADBEBC}" srcOrd="1" destOrd="0" parTransId="{46872A7F-FC1B-4D44-ABDB-64FD4FE47AE7}" sibTransId="{77C1581E-C65D-CF42-A670-FEFAC896CF79}"/>
    <dgm:cxn modelId="{DD85770E-F6C9-744E-89A4-3843393DE78F}" type="presOf" srcId="{6521B349-BBD2-B247-926A-54D58C284377}" destId="{32E9282E-07BA-1F46-8BAE-3D761FEF1ED8}" srcOrd="0" destOrd="0" presId="urn:microsoft.com/office/officeart/2005/8/layout/hList3"/>
    <dgm:cxn modelId="{53BAB647-B0AC-CB4C-895A-3FB978578679}" type="presOf" srcId="{9D97AEB5-64FC-9049-8D19-6C64190AB5B2}" destId="{0721F433-CBD3-C142-B1DB-0798D54A32FC}" srcOrd="0" destOrd="0" presId="urn:microsoft.com/office/officeart/2005/8/layout/hList3"/>
    <dgm:cxn modelId="{72247B76-853C-1A44-BB4A-B39575F4073D}" srcId="{C2662F73-5FA3-6243-B313-15777013349E}" destId="{7F152174-A6F0-944E-A2AC-F08B504F35A5}" srcOrd="3" destOrd="0" parTransId="{4AF68370-4457-BE46-A2BF-F8D3738B9BAC}" sibTransId="{18189450-6781-4147-8D4E-951B1980E571}"/>
    <dgm:cxn modelId="{C7EB33A2-6969-2F4C-8A12-679430FE9632}" srcId="{9D97AEB5-64FC-9049-8D19-6C64190AB5B2}" destId="{C2662F73-5FA3-6243-B313-15777013349E}" srcOrd="0" destOrd="0" parTransId="{B8ED46E1-13DF-E948-86B0-522E40E14D39}" sibTransId="{48097A06-5DC7-0242-B9A3-31104F1A36FA}"/>
    <dgm:cxn modelId="{D6333B05-C962-2640-8A00-13F3B5F0F016}" type="presOf" srcId="{C1319F7D-2772-5442-A9EB-8D34F6BCA4DC}" destId="{1C84FA8C-ED9A-FC43-A391-DDDD79295E98}"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ABF1C0F3-858F-6843-852B-1B748D1D9A14}" type="presOf" srcId="{7F152174-A6F0-944E-A2AC-F08B504F35A5}" destId="{1932F4D9-3099-CD47-A33A-8F7F982E4626}"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88042F99-620A-F942-BFC1-249C96BBA830}" type="presOf" srcId="{07964271-BC91-BE4E-9341-A6241FADBEBC}" destId="{133A0DB5-B4DC-EE4F-97ED-465127DA17DB}" srcOrd="0" destOrd="0" presId="urn:microsoft.com/office/officeart/2005/8/layout/hList3"/>
    <dgm:cxn modelId="{5D8031B3-0DB5-5343-B087-E9BF33456F4D}" type="presOf" srcId="{BC8EA598-846E-D64D-8C82-FB6F5361618F}" destId="{932EB49E-B7CA-6943-9EE4-2E29970FB7DB}"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93E19A87-7AEC-884B-8EA7-E60C078810A1}" type="presOf" srcId="{B0A0C76C-44FC-8147-B9B9-7FA3D392B8AE}" destId="{24676DF4-7AD2-B944-AB30-B7D9C5A5000D}" srcOrd="0" destOrd="0" presId="urn:microsoft.com/office/officeart/2005/8/layout/hList3"/>
    <dgm:cxn modelId="{F8E60394-8D67-6240-8230-C20797AF3BC2}" srcId="{C2662F73-5FA3-6243-B313-15777013349E}" destId="{3764561E-D202-4740-B1A1-D0714BA04475}" srcOrd="6" destOrd="0" parTransId="{121CB0E5-9B6D-EE41-8734-54EF17E45F07}" sibTransId="{9BED18E1-B8A2-B040-9DC3-9F4900FC5164}"/>
    <dgm:cxn modelId="{36058DCF-89A4-174A-A122-D9B21D6B4D80}" srcId="{C2662F73-5FA3-6243-B313-15777013349E}" destId="{6521B349-BBD2-B247-926A-54D58C284377}" srcOrd="4" destOrd="0" parTransId="{41146512-C72A-3841-A611-97F436C0C129}" sibTransId="{78AB4848-8F53-A041-973D-9F4B5D83549F}"/>
    <dgm:cxn modelId="{5B446151-CB99-7C4A-B00C-3042E99E1FCF}" srcId="{C2662F73-5FA3-6243-B313-15777013349E}" destId="{64B0967F-9328-2241-818E-56A24D107CCD}" srcOrd="2" destOrd="0" parTransId="{CB9BE6EC-3AF7-954C-A848-AE91D3A10A44}" sibTransId="{4A79594C-58B8-C64A-A554-3B65F90BD4BD}"/>
    <dgm:cxn modelId="{339F58CD-E7CF-D64C-8F54-F62B98E68318}" type="presOf" srcId="{64B0967F-9328-2241-818E-56A24D107CCD}" destId="{91F63209-B40C-294A-A932-B982AEBD2ABF}" srcOrd="0" destOrd="0" presId="urn:microsoft.com/office/officeart/2005/8/layout/hList3"/>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smtClean="0">
              <a:latin typeface="+mn-lt"/>
            </a:rPr>
            <a:t>First examine organization’s IT security:</a:t>
          </a:r>
          <a:endParaRPr lang="en-US" dirty="0">
            <a:latin typeface="+mn-lt"/>
          </a:endParaRPr>
        </a:p>
      </dgm:t>
    </dgm:pt>
    <dgm:pt modelId="{30E8F623-28FC-D840-BC3C-DA0A627C3AAC}" type="parTrans" cxnId="{F32F1287-4E41-564F-8307-06748A4B54B2}">
      <dgm:prSet/>
      <dgm:spPr/>
      <dgm:t>
        <a:bodyPr/>
        <a:lstStyle/>
        <a:p>
          <a:endParaRPr lang="en-US"/>
        </a:p>
      </dgm:t>
    </dgm:pt>
    <dgm:pt modelId="{71A153A7-CC1C-654B-B021-1562E7DE9665}" type="sibTrans" cxnId="{F32F1287-4E41-564F-8307-06748A4B54B2}">
      <dgm:prSet/>
      <dgm:spPr/>
      <dgm:t>
        <a:bodyPr/>
        <a:lstStyle/>
        <a:p>
          <a:endParaRPr lang="en-US"/>
        </a:p>
      </dgm:t>
    </dgm:pt>
    <dgm:pt modelId="{7B3CBFD4-2EDB-5D47-AEC6-DCD38EA9851C}">
      <dgm:prSet/>
      <dgm:spPr>
        <a:solidFill>
          <a:schemeClr val="accent5">
            <a:lumMod val="50000"/>
          </a:schemeClr>
        </a:solidFill>
      </dgm:spPr>
      <dgm:t>
        <a:bodyPr/>
        <a:lstStyle/>
        <a:p>
          <a:r>
            <a:rPr lang="en-US" b="1" i="0" smtClean="0">
              <a:latin typeface="+mn-lt"/>
            </a:rPr>
            <a:t>Objectives</a:t>
          </a:r>
          <a:r>
            <a:rPr lang="en-US" smtClean="0">
              <a:latin typeface="+mn-lt"/>
            </a:rPr>
            <a:t> - wanted IT security outcomes</a:t>
          </a:r>
          <a:endParaRPr lang="en-US" dirty="0">
            <a:latin typeface="+mn-lt"/>
          </a:endParaRPr>
        </a:p>
      </dgm:t>
    </dgm:pt>
    <dgm:pt modelId="{95D90AF6-C4A8-504F-8F46-02546CF716C0}" type="parTrans" cxnId="{74B5BABA-92B9-6E40-A5A3-AAFE897E841C}">
      <dgm:prSet/>
      <dgm:spPr/>
      <dgm:t>
        <a:bodyPr/>
        <a:lstStyle/>
        <a:p>
          <a:endParaRPr lang="en-US"/>
        </a:p>
      </dgm:t>
    </dgm:pt>
    <dgm:pt modelId="{CD0E379F-76B0-A84D-9B86-B648E95548F2}" type="sibTrans" cxnId="{74B5BABA-92B9-6E40-A5A3-AAFE897E841C}">
      <dgm:prSet/>
      <dgm:spPr/>
      <dgm:t>
        <a:bodyPr/>
        <a:lstStyle/>
        <a:p>
          <a:endParaRPr lang="en-US"/>
        </a:p>
      </dgm:t>
    </dgm:pt>
    <dgm:pt modelId="{076558A8-A115-B140-9AFD-AD1A9C5153D7}">
      <dgm:prSet/>
      <dgm:spPr>
        <a:solidFill>
          <a:schemeClr val="accent5">
            <a:lumMod val="50000"/>
          </a:schemeClr>
        </a:solidFill>
      </dgm:spPr>
      <dgm:t>
        <a:bodyPr/>
        <a:lstStyle/>
        <a:p>
          <a:r>
            <a:rPr lang="en-US" b="1" i="0" dirty="0" smtClean="0">
              <a:latin typeface="+mn-lt"/>
            </a:rPr>
            <a:t>Strategies</a:t>
          </a:r>
          <a:r>
            <a:rPr lang="en-US" dirty="0" smtClean="0">
              <a:latin typeface="+mn-lt"/>
            </a:rPr>
            <a:t> - how to meet objectives</a:t>
          </a:r>
          <a:endParaRPr lang="en-US" dirty="0">
            <a:latin typeface="+mn-lt"/>
          </a:endParaRPr>
        </a:p>
      </dgm:t>
    </dgm:pt>
    <dgm:pt modelId="{F9BFEF24-71C1-D449-A69F-7624BD1F0573}" type="parTrans" cxnId="{D65AB827-4E73-5744-BD80-7662A27C3654}">
      <dgm:prSet/>
      <dgm:spPr/>
      <dgm:t>
        <a:bodyPr/>
        <a:lstStyle/>
        <a:p>
          <a:endParaRPr lang="en-US"/>
        </a:p>
      </dgm:t>
    </dgm:pt>
    <dgm:pt modelId="{9AD057E8-D68D-7E4A-B916-307F96F136CB}" type="sibTrans" cxnId="{D65AB827-4E73-5744-BD80-7662A27C3654}">
      <dgm:prSet/>
      <dgm:spPr/>
      <dgm:t>
        <a:bodyPr/>
        <a:lstStyle/>
        <a:p>
          <a:endParaRPr lang="en-US"/>
        </a:p>
      </dgm:t>
    </dgm:pt>
    <dgm:pt modelId="{C49E309B-1CA8-BF41-90A6-5C036E18BFD4}">
      <dgm:prSet/>
      <dgm:spPr>
        <a:solidFill>
          <a:schemeClr val="accent5">
            <a:lumMod val="50000"/>
          </a:schemeClr>
        </a:solidFill>
      </dgm:spPr>
      <dgm:t>
        <a:bodyPr/>
        <a:lstStyle/>
        <a:p>
          <a:r>
            <a:rPr lang="en-US" b="1" i="0" dirty="0" smtClean="0">
              <a:latin typeface="+mn-lt"/>
            </a:rPr>
            <a:t>Policies</a:t>
          </a:r>
          <a:r>
            <a:rPr lang="en-US" dirty="0" smtClean="0">
              <a:latin typeface="+mn-lt"/>
            </a:rPr>
            <a:t> - identify what needs to be done</a:t>
          </a:r>
          <a:endParaRPr lang="en-US" dirty="0">
            <a:latin typeface="+mn-lt"/>
          </a:endParaRPr>
        </a:p>
      </dgm:t>
    </dgm:pt>
    <dgm:pt modelId="{FF306A39-DBF4-354E-B07E-4A960F42282E}" type="parTrans" cxnId="{C48EA4FE-4C67-9645-9943-CA5B8209DA99}">
      <dgm:prSet/>
      <dgm:spPr/>
      <dgm:t>
        <a:bodyPr/>
        <a:lstStyle/>
        <a:p>
          <a:endParaRPr lang="en-US"/>
        </a:p>
      </dgm:t>
    </dgm:pt>
    <dgm:pt modelId="{2A81AC61-AC24-8E4A-B08B-D69C9AA29954}" type="sibTrans" cxnId="{C48EA4FE-4C67-9645-9943-CA5B8209DA99}">
      <dgm:prSet/>
      <dgm:spPr/>
      <dgm:t>
        <a:bodyPr/>
        <a:lstStyle/>
        <a:p>
          <a:endParaRPr lang="en-US"/>
        </a:p>
      </dgm:t>
    </dgm:pt>
    <dgm:pt modelId="{2DFB7598-219B-B94E-AF86-FCC2835BFFC2}" type="pres">
      <dgm:prSet presAssocID="{8711FED5-D774-FD47-935B-4A28F502DAC8}" presName="theList" presStyleCnt="0">
        <dgm:presLayoutVars>
          <dgm:dir/>
          <dgm:animLvl val="lvl"/>
          <dgm:resizeHandles val="exact"/>
        </dgm:presLayoutVars>
      </dgm:prSet>
      <dgm:spPr/>
      <dgm:t>
        <a:bodyPr/>
        <a:lstStyle/>
        <a:p>
          <a:endParaRPr lang="en-US"/>
        </a:p>
      </dgm:t>
    </dgm:pt>
    <dgm:pt modelId="{934EDF89-D000-094B-B0E0-AA6F1E72D77A}" type="pres">
      <dgm:prSet presAssocID="{9078888A-A488-A24E-8628-06179AA1EBAB}" presName="compNode" presStyleCnt="0"/>
      <dgm:spPr/>
      <dgm:t>
        <a:bodyPr/>
        <a:lstStyle/>
        <a:p>
          <a:endParaRPr lang="en-US"/>
        </a:p>
      </dgm:t>
    </dgm:pt>
    <dgm:pt modelId="{A111F8B2-A2DD-5E42-83BE-338AE56DA0B9}" type="pres">
      <dgm:prSet presAssocID="{9078888A-A488-A24E-8628-06179AA1EBAB}" presName="aNode" presStyleLbl="bgShp" presStyleIdx="0" presStyleCnt="1" custLinFactNeighborX="31429" custLinFactNeighborY="8750"/>
      <dgm:spPr/>
      <dgm:t>
        <a:bodyPr/>
        <a:lstStyle/>
        <a:p>
          <a:endParaRPr lang="en-US"/>
        </a:p>
      </dgm:t>
    </dgm:pt>
    <dgm:pt modelId="{39575309-ED3C-8B4F-8639-045579A158F7}" type="pres">
      <dgm:prSet presAssocID="{9078888A-A488-A24E-8628-06179AA1EBAB}" presName="textNode" presStyleLbl="bgShp" presStyleIdx="0" presStyleCnt="1"/>
      <dgm:spPr/>
      <dgm:t>
        <a:bodyPr/>
        <a:lstStyle/>
        <a:p>
          <a:endParaRPr lang="en-US"/>
        </a:p>
      </dgm:t>
    </dgm:pt>
    <dgm:pt modelId="{C15CFB94-284C-C448-A094-2BAF7BF04CEB}" type="pres">
      <dgm:prSet presAssocID="{9078888A-A488-A24E-8628-06179AA1EBAB}" presName="compChildNode" presStyleCnt="0"/>
      <dgm:spPr/>
      <dgm:t>
        <a:bodyPr/>
        <a:lstStyle/>
        <a:p>
          <a:endParaRPr lang="en-US"/>
        </a:p>
      </dgm:t>
    </dgm:pt>
    <dgm:pt modelId="{DE0171EC-0398-1D41-AD98-31D9D27DA105}" type="pres">
      <dgm:prSet presAssocID="{9078888A-A488-A24E-8628-06179AA1EBAB}" presName="theInnerList" presStyleCnt="0"/>
      <dgm:spPr/>
      <dgm:t>
        <a:bodyPr/>
        <a:lstStyle/>
        <a:p>
          <a:endParaRPr lang="en-US"/>
        </a:p>
      </dgm:t>
    </dgm:pt>
    <dgm:pt modelId="{52E71F39-9D61-6744-A980-F4B723FA1F95}" type="pres">
      <dgm:prSet presAssocID="{7B3CBFD4-2EDB-5D47-AEC6-DCD38EA9851C}" presName="childNode" presStyleLbl="node1" presStyleIdx="0" presStyleCnt="3">
        <dgm:presLayoutVars>
          <dgm:bulletEnabled val="1"/>
        </dgm:presLayoutVars>
      </dgm:prSet>
      <dgm:spPr/>
      <dgm:t>
        <a:bodyPr/>
        <a:lstStyle/>
        <a:p>
          <a:endParaRPr lang="en-US"/>
        </a:p>
      </dgm:t>
    </dgm:pt>
    <dgm:pt modelId="{BE95C4F0-84BA-3449-BA17-BA3B369AE114}" type="pres">
      <dgm:prSet presAssocID="{7B3CBFD4-2EDB-5D47-AEC6-DCD38EA9851C}" presName="aSpace2" presStyleCnt="0"/>
      <dgm:spPr/>
      <dgm:t>
        <a:bodyPr/>
        <a:lstStyle/>
        <a:p>
          <a:endParaRPr lang="en-US"/>
        </a:p>
      </dgm:t>
    </dgm:pt>
    <dgm:pt modelId="{895D45A9-5732-1F49-82EE-95819AA2B3C9}" type="pres">
      <dgm:prSet presAssocID="{076558A8-A115-B140-9AFD-AD1A9C5153D7}" presName="childNode" presStyleLbl="node1" presStyleIdx="1" presStyleCnt="3">
        <dgm:presLayoutVars>
          <dgm:bulletEnabled val="1"/>
        </dgm:presLayoutVars>
      </dgm:prSet>
      <dgm:spPr/>
      <dgm:t>
        <a:bodyPr/>
        <a:lstStyle/>
        <a:p>
          <a:endParaRPr lang="en-US"/>
        </a:p>
      </dgm:t>
    </dgm:pt>
    <dgm:pt modelId="{BCF35E71-0C82-104F-9BAF-E2FC9F7D8DFE}" type="pres">
      <dgm:prSet presAssocID="{076558A8-A115-B140-9AFD-AD1A9C5153D7}" presName="aSpace2" presStyleCnt="0"/>
      <dgm:spPr/>
      <dgm:t>
        <a:bodyPr/>
        <a:lstStyle/>
        <a:p>
          <a:endParaRPr lang="en-US"/>
        </a:p>
      </dgm:t>
    </dgm:pt>
    <dgm:pt modelId="{C0C6AEA2-1A13-364E-9701-B43766F33FE2}" type="pres">
      <dgm:prSet presAssocID="{C49E309B-1CA8-BF41-90A6-5C036E18BFD4}" presName="childNode" presStyleLbl="node1" presStyleIdx="2" presStyleCnt="3">
        <dgm:presLayoutVars>
          <dgm:bulletEnabled val="1"/>
        </dgm:presLayoutVars>
      </dgm:prSet>
      <dgm:spPr/>
      <dgm:t>
        <a:bodyPr/>
        <a:lstStyle/>
        <a:p>
          <a:endParaRPr lang="en-US"/>
        </a:p>
      </dgm:t>
    </dgm:pt>
  </dgm:ptLst>
  <dgm:cxnLst>
    <dgm:cxn modelId="{BD064F20-206E-4C47-8412-B6750312F1DD}" type="presOf" srcId="{C49E309B-1CA8-BF41-90A6-5C036E18BFD4}" destId="{C0C6AEA2-1A13-364E-9701-B43766F33FE2}"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9DC73ECD-6AAD-A94C-9363-6BE0CE29574F}" type="presOf" srcId="{9078888A-A488-A24E-8628-06179AA1EBAB}" destId="{39575309-ED3C-8B4F-8639-045579A158F7}" srcOrd="1"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50E54A10-ADAB-2446-845F-6CFBCBD80FFC}" type="presOf" srcId="{076558A8-A115-B140-9AFD-AD1A9C5153D7}" destId="{895D45A9-5732-1F49-82EE-95819AA2B3C9}" srcOrd="0" destOrd="0" presId="urn:microsoft.com/office/officeart/2005/8/layout/lProcess2"/>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D65AB827-4E73-5744-BD80-7662A27C3654}" srcId="{9078888A-A488-A24E-8628-06179AA1EBAB}" destId="{076558A8-A115-B140-9AFD-AD1A9C5153D7}" srcOrd="1" destOrd="0" parTransId="{F9BFEF24-71C1-D449-A69F-7624BD1F0573}" sibTransId="{9AD057E8-D68D-7E4A-B916-307F96F136CB}"/>
    <dgm:cxn modelId="{500742AD-A253-A24C-B8B6-5203690F7C97}" type="presOf" srcId="{8711FED5-D774-FD47-935B-4A28F502DAC8}" destId="{2DFB7598-219B-B94E-AF86-FCC2835BFFC2}" srcOrd="0"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6C9D0-291F-E047-923B-5B7F33AF4BE9}" type="doc">
      <dgm:prSet loTypeId="urn:microsoft.com/office/officeart/2005/8/layout/hList1" loCatId="list" qsTypeId="urn:microsoft.com/office/officeart/2005/8/quickstyle/simple4" qsCatId="simple" csTypeId="urn:microsoft.com/office/officeart/2005/8/colors/accent4_2" csCatId="accent4" phldr="1"/>
      <dgm:spPr/>
      <dgm:t>
        <a:bodyPr/>
        <a:lstStyle/>
        <a:p>
          <a:endParaRPr lang="en-US"/>
        </a:p>
      </dgm:t>
    </dgm:pt>
    <dgm:pt modelId="{DC31C96D-58DE-9B41-BABA-67A7206C2574}">
      <dgm:prSet custT="1"/>
      <dgm:spPr>
        <a:solidFill>
          <a:schemeClr val="accent3">
            <a:lumMod val="75000"/>
          </a:schemeClr>
        </a:solidFill>
        <a:ln>
          <a:solidFill>
            <a:schemeClr val="accent3">
              <a:lumMod val="50000"/>
            </a:schemeClr>
          </a:solidFill>
        </a:ln>
      </dgm:spPr>
      <dgm:t>
        <a:bodyPr/>
        <a:lstStyle/>
        <a:p>
          <a:pPr rtl="0"/>
          <a:r>
            <a:rPr lang="en-US" sz="3400" b="1" dirty="0" smtClean="0">
              <a:solidFill>
                <a:schemeClr val="bg1"/>
              </a:solidFill>
            </a:rPr>
            <a:t>Needs to address:</a:t>
          </a:r>
          <a:endParaRPr lang="en-US" sz="3400" dirty="0">
            <a:solidFill>
              <a:schemeClr val="bg1"/>
            </a:solidFill>
          </a:endParaRPr>
        </a:p>
      </dgm:t>
    </dgm:pt>
    <dgm:pt modelId="{A4A34450-018F-3041-904C-9A08092EDC61}" type="parTrans" cxnId="{4B83DA70-9CDF-D944-876D-5BE145580D3E}">
      <dgm:prSet/>
      <dgm:spPr/>
      <dgm:t>
        <a:bodyPr/>
        <a:lstStyle/>
        <a:p>
          <a:endParaRPr lang="en-US"/>
        </a:p>
      </dgm:t>
    </dgm:pt>
    <dgm:pt modelId="{488A66E0-E1AE-FC4D-8960-5ECB2D08A5C5}" type="sibTrans" cxnId="{4B83DA70-9CDF-D944-876D-5BE145580D3E}">
      <dgm:prSet/>
      <dgm:spPr/>
      <dgm:t>
        <a:bodyPr/>
        <a:lstStyle/>
        <a:p>
          <a:endParaRPr lang="en-US"/>
        </a:p>
      </dgm:t>
    </dgm:pt>
    <dgm:pt modelId="{E1A99C36-D569-5F4D-B69D-87CA8C460971}">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Scope and purpose including relation of objectives to business, legal, regulatory requirements</a:t>
          </a:r>
          <a:endParaRPr lang="en-US" b="0" dirty="0">
            <a:latin typeface="+mn-lt"/>
          </a:endParaRPr>
        </a:p>
      </dgm:t>
    </dgm:pt>
    <dgm:pt modelId="{A09B752C-3296-0D49-A77A-3993474E741A}" type="parTrans" cxnId="{5A23573B-5E00-3B4B-9BEF-6D9AD1C9B1F0}">
      <dgm:prSet/>
      <dgm:spPr/>
      <dgm:t>
        <a:bodyPr/>
        <a:lstStyle/>
        <a:p>
          <a:endParaRPr lang="en-US"/>
        </a:p>
      </dgm:t>
    </dgm:pt>
    <dgm:pt modelId="{FFFC36D3-BF5A-5C4C-972E-FA4D5CA5B5F7}" type="sibTrans" cxnId="{5A23573B-5E00-3B4B-9BEF-6D9AD1C9B1F0}">
      <dgm:prSet/>
      <dgm:spPr/>
      <dgm:t>
        <a:bodyPr/>
        <a:lstStyle/>
        <a:p>
          <a:endParaRPr lang="en-US"/>
        </a:p>
      </dgm:t>
    </dgm:pt>
    <dgm:pt modelId="{E14EA70D-C6B7-F943-88A1-E9B0AD1CCC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IT security requirements</a:t>
          </a:r>
          <a:endParaRPr lang="en-US" b="0" dirty="0">
            <a:latin typeface="+mn-lt"/>
          </a:endParaRPr>
        </a:p>
      </dgm:t>
    </dgm:pt>
    <dgm:pt modelId="{F3FB2F0B-A714-7B4F-9CFE-9CAAA9D3BCCA}" type="parTrans" cxnId="{B3C5D199-F96A-D546-9024-73CA18BB8C94}">
      <dgm:prSet/>
      <dgm:spPr/>
      <dgm:t>
        <a:bodyPr/>
        <a:lstStyle/>
        <a:p>
          <a:endParaRPr lang="en-US"/>
        </a:p>
      </dgm:t>
    </dgm:pt>
    <dgm:pt modelId="{4059CF5D-F7DD-2D44-B504-BFC11B296016}" type="sibTrans" cxnId="{B3C5D199-F96A-D546-9024-73CA18BB8C94}">
      <dgm:prSet/>
      <dgm:spPr/>
      <dgm:t>
        <a:bodyPr/>
        <a:lstStyle/>
        <a:p>
          <a:endParaRPr lang="en-US"/>
        </a:p>
      </dgm:t>
    </dgm:pt>
    <dgm:pt modelId="{A22FBDE6-FFB2-C843-AEDD-6D58407249F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Assignment of responsibilities</a:t>
          </a:r>
          <a:endParaRPr lang="en-US" b="0" dirty="0">
            <a:latin typeface="+mn-lt"/>
          </a:endParaRPr>
        </a:p>
      </dgm:t>
    </dgm:pt>
    <dgm:pt modelId="{51D9DA45-577F-C547-838C-21F500C57B7C}" type="parTrans" cxnId="{6409C56D-2F8F-3A4F-AF3E-86DA4F5436CB}">
      <dgm:prSet/>
      <dgm:spPr/>
      <dgm:t>
        <a:bodyPr/>
        <a:lstStyle/>
        <a:p>
          <a:endParaRPr lang="en-US"/>
        </a:p>
      </dgm:t>
    </dgm:pt>
    <dgm:pt modelId="{61F1D4D3-D98D-8345-B789-283618AD9A2D}" type="sibTrans" cxnId="{6409C56D-2F8F-3A4F-AF3E-86DA4F5436CB}">
      <dgm:prSet/>
      <dgm:spPr/>
      <dgm:t>
        <a:bodyPr/>
        <a:lstStyle/>
        <a:p>
          <a:endParaRPr lang="en-US"/>
        </a:p>
      </dgm:t>
    </dgm:pt>
    <dgm:pt modelId="{CF3592B4-856A-9846-89A8-A3E7F4D1D1F8}">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Risk management approach</a:t>
          </a:r>
          <a:endParaRPr lang="en-US" b="0" dirty="0">
            <a:latin typeface="+mn-lt"/>
          </a:endParaRPr>
        </a:p>
      </dgm:t>
    </dgm:pt>
    <dgm:pt modelId="{3BED99A2-3E17-7243-88DD-3447EC529C61}" type="parTrans" cxnId="{381CD300-C9EF-4441-9FF9-EEC250713216}">
      <dgm:prSet/>
      <dgm:spPr/>
      <dgm:t>
        <a:bodyPr/>
        <a:lstStyle/>
        <a:p>
          <a:endParaRPr lang="en-US"/>
        </a:p>
      </dgm:t>
    </dgm:pt>
    <dgm:pt modelId="{FC95D639-FC50-BF49-B783-3588F5CBFB6B}" type="sibTrans" cxnId="{381CD300-C9EF-4441-9FF9-EEC250713216}">
      <dgm:prSet/>
      <dgm:spPr/>
      <dgm:t>
        <a:bodyPr/>
        <a:lstStyle/>
        <a:p>
          <a:endParaRPr lang="en-US"/>
        </a:p>
      </dgm:t>
    </dgm:pt>
    <dgm:pt modelId="{F41F4A66-CC8A-D54C-BF37-52ABD58E3050}">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Security awareness and training</a:t>
          </a:r>
          <a:endParaRPr lang="en-US" b="0" dirty="0">
            <a:latin typeface="+mn-lt"/>
          </a:endParaRPr>
        </a:p>
      </dgm:t>
    </dgm:pt>
    <dgm:pt modelId="{A1EB0A37-8537-9E48-9BC2-C5D8FF0FF77B}" type="parTrans" cxnId="{675B6AE0-9553-424D-BED3-8B2330377752}">
      <dgm:prSet/>
      <dgm:spPr/>
      <dgm:t>
        <a:bodyPr/>
        <a:lstStyle/>
        <a:p>
          <a:endParaRPr lang="en-US"/>
        </a:p>
      </dgm:t>
    </dgm:pt>
    <dgm:pt modelId="{B2668A03-1CBD-3D4C-BEC5-5348226D00A0}" type="sibTrans" cxnId="{675B6AE0-9553-424D-BED3-8B2330377752}">
      <dgm:prSet/>
      <dgm:spPr/>
      <dgm:t>
        <a:bodyPr/>
        <a:lstStyle/>
        <a:p>
          <a:endParaRPr lang="en-US"/>
        </a:p>
      </dgm:t>
    </dgm:pt>
    <dgm:pt modelId="{75E93C91-DAF7-1E46-A881-A87E18281939}">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General personnel issues and any legal sanctions</a:t>
          </a:r>
          <a:endParaRPr lang="en-US" b="0" dirty="0">
            <a:latin typeface="+mn-lt"/>
          </a:endParaRPr>
        </a:p>
      </dgm:t>
    </dgm:pt>
    <dgm:pt modelId="{4891E23D-7B90-B545-9D0C-E44B4557367F}" type="parTrans" cxnId="{4C707449-B88F-2748-8438-C6A7BDDF232E}">
      <dgm:prSet/>
      <dgm:spPr/>
      <dgm:t>
        <a:bodyPr/>
        <a:lstStyle/>
        <a:p>
          <a:endParaRPr lang="en-US"/>
        </a:p>
      </dgm:t>
    </dgm:pt>
    <dgm:pt modelId="{0CCCEDE9-7F8D-564C-BC1A-6BCE28C1B620}" type="sibTrans" cxnId="{4C707449-B88F-2748-8438-C6A7BDDF232E}">
      <dgm:prSet/>
      <dgm:spPr/>
      <dgm:t>
        <a:bodyPr/>
        <a:lstStyle/>
        <a:p>
          <a:endParaRPr lang="en-US"/>
        </a:p>
      </dgm:t>
    </dgm:pt>
    <dgm:pt modelId="{11BC96F1-FB17-7E4F-A986-A165FA51036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Integration of security into systems development</a:t>
          </a:r>
          <a:endParaRPr lang="en-US" b="0" dirty="0">
            <a:latin typeface="+mn-lt"/>
          </a:endParaRPr>
        </a:p>
      </dgm:t>
    </dgm:pt>
    <dgm:pt modelId="{87E51C0C-3139-8444-B4C0-E8DC653959C4}" type="parTrans" cxnId="{36B4AB6A-F467-D448-978D-C893ADB3C05F}">
      <dgm:prSet/>
      <dgm:spPr/>
      <dgm:t>
        <a:bodyPr/>
        <a:lstStyle/>
        <a:p>
          <a:endParaRPr lang="en-US"/>
        </a:p>
      </dgm:t>
    </dgm:pt>
    <dgm:pt modelId="{07EBB97B-F5FC-044C-8221-41571075665F}" type="sibTrans" cxnId="{36B4AB6A-F467-D448-978D-C893ADB3C05F}">
      <dgm:prSet/>
      <dgm:spPr/>
      <dgm:t>
        <a:bodyPr/>
        <a:lstStyle/>
        <a:p>
          <a:endParaRPr lang="en-US"/>
        </a:p>
      </dgm:t>
    </dgm:pt>
    <dgm:pt modelId="{36A39AAA-3F2E-2348-AF84-01F0F3C6405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Information classification scheme</a:t>
          </a:r>
          <a:endParaRPr lang="en-US" b="0" dirty="0">
            <a:latin typeface="+mn-lt"/>
          </a:endParaRPr>
        </a:p>
      </dgm:t>
    </dgm:pt>
    <dgm:pt modelId="{41BB117D-FCC6-8A42-B681-3622CEEEA7CC}" type="parTrans" cxnId="{D1AF9002-C8AD-E949-ADC8-99BC2016EF18}">
      <dgm:prSet/>
      <dgm:spPr/>
      <dgm:t>
        <a:bodyPr/>
        <a:lstStyle/>
        <a:p>
          <a:endParaRPr lang="en-US"/>
        </a:p>
      </dgm:t>
    </dgm:pt>
    <dgm:pt modelId="{0646B271-7251-AB42-A228-109D52D115B9}" type="sibTrans" cxnId="{D1AF9002-C8AD-E949-ADC8-99BC2016EF18}">
      <dgm:prSet/>
      <dgm:spPr/>
      <dgm:t>
        <a:bodyPr/>
        <a:lstStyle/>
        <a:p>
          <a:endParaRPr lang="en-US"/>
        </a:p>
      </dgm:t>
    </dgm:pt>
    <dgm:pt modelId="{F4503F43-A46C-4D48-9A3A-EF77C3851B4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Contingency and business continuity planning</a:t>
          </a:r>
          <a:endParaRPr lang="en-US" b="0" dirty="0">
            <a:latin typeface="+mn-lt"/>
          </a:endParaRPr>
        </a:p>
      </dgm:t>
    </dgm:pt>
    <dgm:pt modelId="{58694E25-15EF-9748-9838-BA74D4478A49}" type="parTrans" cxnId="{790DEAF5-1851-0D44-872F-EA1C0F2489D1}">
      <dgm:prSet/>
      <dgm:spPr/>
      <dgm:t>
        <a:bodyPr/>
        <a:lstStyle/>
        <a:p>
          <a:endParaRPr lang="en-US"/>
        </a:p>
      </dgm:t>
    </dgm:pt>
    <dgm:pt modelId="{AE2A6D1D-9DD3-E549-AFFC-0D28AB37F38C}" type="sibTrans" cxnId="{790DEAF5-1851-0D44-872F-EA1C0F2489D1}">
      <dgm:prSet/>
      <dgm:spPr/>
      <dgm:t>
        <a:bodyPr/>
        <a:lstStyle/>
        <a:p>
          <a:endParaRPr lang="en-US"/>
        </a:p>
      </dgm:t>
    </dgm:pt>
    <dgm:pt modelId="{7B3AD415-D621-2047-960A-C1BF4B7030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Incident detection and handling processes</a:t>
          </a:r>
          <a:endParaRPr lang="en-US" b="0" dirty="0">
            <a:latin typeface="+mn-lt"/>
          </a:endParaRPr>
        </a:p>
      </dgm:t>
    </dgm:pt>
    <dgm:pt modelId="{7C4C9C9C-A4B5-7141-9F3F-919677B300AC}" type="parTrans" cxnId="{84FD0C4C-54CF-C944-B916-CB8377DAF614}">
      <dgm:prSet/>
      <dgm:spPr/>
      <dgm:t>
        <a:bodyPr/>
        <a:lstStyle/>
        <a:p>
          <a:endParaRPr lang="en-US"/>
        </a:p>
      </dgm:t>
    </dgm:pt>
    <dgm:pt modelId="{B6670665-9B3E-F048-971D-ABC0766F355D}" type="sibTrans" cxnId="{84FD0C4C-54CF-C944-B916-CB8377DAF614}">
      <dgm:prSet/>
      <dgm:spPr/>
      <dgm:t>
        <a:bodyPr/>
        <a:lstStyle/>
        <a:p>
          <a:endParaRPr lang="en-US"/>
        </a:p>
      </dgm:t>
    </dgm:pt>
    <dgm:pt modelId="{58009201-89F2-F94A-8194-A07CBB8DBC7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smtClean="0">
              <a:latin typeface="+mn-lt"/>
            </a:rPr>
            <a:t>How and when policy reviewed, and change control to it</a:t>
          </a:r>
          <a:endParaRPr lang="en-US" b="0" dirty="0">
            <a:latin typeface="+mn-lt"/>
          </a:endParaRPr>
        </a:p>
      </dgm:t>
    </dgm:pt>
    <dgm:pt modelId="{4E5C8E54-F8C3-464D-80BF-A32D28E049ED}" type="parTrans" cxnId="{A3E65005-DBEA-FF44-B9D6-0078BCE09D59}">
      <dgm:prSet/>
      <dgm:spPr/>
      <dgm:t>
        <a:bodyPr/>
        <a:lstStyle/>
        <a:p>
          <a:endParaRPr lang="en-US"/>
        </a:p>
      </dgm:t>
    </dgm:pt>
    <dgm:pt modelId="{9D7859FD-4838-484A-8FFC-6AC20A3A2590}" type="sibTrans" cxnId="{A3E65005-DBEA-FF44-B9D6-0078BCE09D59}">
      <dgm:prSet/>
      <dgm:spPr/>
      <dgm:t>
        <a:bodyPr/>
        <a:lstStyle/>
        <a:p>
          <a:endParaRPr lang="en-US"/>
        </a:p>
      </dgm:t>
    </dgm:pt>
    <dgm:pt modelId="{DA440C75-43D9-394E-97ED-3D3A8BCC3C4A}" type="pres">
      <dgm:prSet presAssocID="{D6F6C9D0-291F-E047-923B-5B7F33AF4BE9}" presName="Name0" presStyleCnt="0">
        <dgm:presLayoutVars>
          <dgm:dir/>
          <dgm:animLvl val="lvl"/>
          <dgm:resizeHandles val="exact"/>
        </dgm:presLayoutVars>
      </dgm:prSet>
      <dgm:spPr/>
      <dgm:t>
        <a:bodyPr/>
        <a:lstStyle/>
        <a:p>
          <a:endParaRPr lang="en-US"/>
        </a:p>
      </dgm:t>
    </dgm:pt>
    <dgm:pt modelId="{D02FE0A0-A6B5-B140-BFFA-86B42E51B9E6}" type="pres">
      <dgm:prSet presAssocID="{DC31C96D-58DE-9B41-BABA-67A7206C2574}" presName="composite" presStyleCnt="0"/>
      <dgm:spPr/>
      <dgm:t>
        <a:bodyPr/>
        <a:lstStyle/>
        <a:p>
          <a:endParaRPr lang="en-US"/>
        </a:p>
      </dgm:t>
    </dgm:pt>
    <dgm:pt modelId="{46B76C59-715A-B042-B465-CD10C9F3F325}" type="pres">
      <dgm:prSet presAssocID="{DC31C96D-58DE-9B41-BABA-67A7206C2574}" presName="parTx" presStyleLbl="alignNode1" presStyleIdx="0" presStyleCnt="1">
        <dgm:presLayoutVars>
          <dgm:chMax val="0"/>
          <dgm:chPref val="0"/>
          <dgm:bulletEnabled val="1"/>
        </dgm:presLayoutVars>
      </dgm:prSet>
      <dgm:spPr/>
      <dgm:t>
        <a:bodyPr/>
        <a:lstStyle/>
        <a:p>
          <a:endParaRPr lang="en-US"/>
        </a:p>
      </dgm:t>
    </dgm:pt>
    <dgm:pt modelId="{7B01258C-2BDC-D14A-80F7-36087E807CED}" type="pres">
      <dgm:prSet presAssocID="{DC31C96D-58DE-9B41-BABA-67A7206C2574}" presName="desTx" presStyleLbl="alignAccFollowNode1" presStyleIdx="0" presStyleCnt="1">
        <dgm:presLayoutVars>
          <dgm:bulletEnabled val="1"/>
        </dgm:presLayoutVars>
      </dgm:prSet>
      <dgm:spPr/>
      <dgm:t>
        <a:bodyPr/>
        <a:lstStyle/>
        <a:p>
          <a:endParaRPr lang="en-US"/>
        </a:p>
      </dgm:t>
    </dgm:pt>
  </dgm:ptLst>
  <dgm:cxnLst>
    <dgm:cxn modelId="{7211E8EC-A375-074F-BA23-7FF462562796}" type="presOf" srcId="{E14EA70D-C6B7-F943-88A1-E9B0AD1CCC1B}" destId="{7B01258C-2BDC-D14A-80F7-36087E807CED}" srcOrd="0" destOrd="1" presId="urn:microsoft.com/office/officeart/2005/8/layout/hList1"/>
    <dgm:cxn modelId="{18FDFA48-E2CA-004B-8339-70D328F4EDC6}" type="presOf" srcId="{75E93C91-DAF7-1E46-A881-A87E18281939}" destId="{7B01258C-2BDC-D14A-80F7-36087E807CED}" srcOrd="0" destOrd="5" presId="urn:microsoft.com/office/officeart/2005/8/layout/hList1"/>
    <dgm:cxn modelId="{84FD0C4C-54CF-C944-B916-CB8377DAF614}" srcId="{DC31C96D-58DE-9B41-BABA-67A7206C2574}" destId="{7B3AD415-D621-2047-960A-C1BF4B70301B}" srcOrd="9" destOrd="0" parTransId="{7C4C9C9C-A4B5-7141-9F3F-919677B300AC}" sibTransId="{B6670665-9B3E-F048-971D-ABC0766F355D}"/>
    <dgm:cxn modelId="{36B4AB6A-F467-D448-978D-C893ADB3C05F}" srcId="{DC31C96D-58DE-9B41-BABA-67A7206C2574}" destId="{11BC96F1-FB17-7E4F-A986-A165FA51036A}" srcOrd="6" destOrd="0" parTransId="{87E51C0C-3139-8444-B4C0-E8DC653959C4}" sibTransId="{07EBB97B-F5FC-044C-8221-41571075665F}"/>
    <dgm:cxn modelId="{2A1D339F-3333-F94E-99FB-605FA4C2D403}" type="presOf" srcId="{58009201-89F2-F94A-8194-A07CBB8DBC74}" destId="{7B01258C-2BDC-D14A-80F7-36087E807CED}" srcOrd="0" destOrd="10" presId="urn:microsoft.com/office/officeart/2005/8/layout/hList1"/>
    <dgm:cxn modelId="{5906F49B-8A9A-1F4F-A1E5-0F4A3169BE18}" type="presOf" srcId="{D6F6C9D0-291F-E047-923B-5B7F33AF4BE9}" destId="{DA440C75-43D9-394E-97ED-3D3A8BCC3C4A}" srcOrd="0" destOrd="0" presId="urn:microsoft.com/office/officeart/2005/8/layout/hList1"/>
    <dgm:cxn modelId="{55FBE6ED-9AEB-354B-8C2A-83D845B3A1DB}" type="presOf" srcId="{F4503F43-A46C-4D48-9A3A-EF77C3851B44}" destId="{7B01258C-2BDC-D14A-80F7-36087E807CED}" srcOrd="0" destOrd="8" presId="urn:microsoft.com/office/officeart/2005/8/layout/hList1"/>
    <dgm:cxn modelId="{505FEC10-09C6-024A-86EC-DE90BF6D1C21}" type="presOf" srcId="{E1A99C36-D569-5F4D-B69D-87CA8C460971}" destId="{7B01258C-2BDC-D14A-80F7-36087E807CED}" srcOrd="0" destOrd="0" presId="urn:microsoft.com/office/officeart/2005/8/layout/hList1"/>
    <dgm:cxn modelId="{1A120041-A003-EC4F-B7D7-2714C4129D0D}" type="presOf" srcId="{CF3592B4-856A-9846-89A8-A3E7F4D1D1F8}" destId="{7B01258C-2BDC-D14A-80F7-36087E807CED}" srcOrd="0" destOrd="3" presId="urn:microsoft.com/office/officeart/2005/8/layout/hList1"/>
    <dgm:cxn modelId="{381CD300-C9EF-4441-9FF9-EEC250713216}" srcId="{DC31C96D-58DE-9B41-BABA-67A7206C2574}" destId="{CF3592B4-856A-9846-89A8-A3E7F4D1D1F8}" srcOrd="3" destOrd="0" parTransId="{3BED99A2-3E17-7243-88DD-3447EC529C61}" sibTransId="{FC95D639-FC50-BF49-B783-3588F5CBFB6B}"/>
    <dgm:cxn modelId="{A3E65005-DBEA-FF44-B9D6-0078BCE09D59}" srcId="{DC31C96D-58DE-9B41-BABA-67A7206C2574}" destId="{58009201-89F2-F94A-8194-A07CBB8DBC74}" srcOrd="10" destOrd="0" parTransId="{4E5C8E54-F8C3-464D-80BF-A32D28E049ED}" sibTransId="{9D7859FD-4838-484A-8FFC-6AC20A3A2590}"/>
    <dgm:cxn modelId="{57002592-D3F4-FB47-9731-AE3F1F1E494C}" type="presOf" srcId="{7B3AD415-D621-2047-960A-C1BF4B70301B}" destId="{7B01258C-2BDC-D14A-80F7-36087E807CED}" srcOrd="0" destOrd="9" presId="urn:microsoft.com/office/officeart/2005/8/layout/hList1"/>
    <dgm:cxn modelId="{0F0A97E7-1429-E848-AD84-6F0A352AE925}" type="presOf" srcId="{36A39AAA-3F2E-2348-AF84-01F0F3C64054}" destId="{7B01258C-2BDC-D14A-80F7-36087E807CED}" srcOrd="0" destOrd="7" presId="urn:microsoft.com/office/officeart/2005/8/layout/hList1"/>
    <dgm:cxn modelId="{790DEAF5-1851-0D44-872F-EA1C0F2489D1}" srcId="{DC31C96D-58DE-9B41-BABA-67A7206C2574}" destId="{F4503F43-A46C-4D48-9A3A-EF77C3851B44}" srcOrd="8" destOrd="0" parTransId="{58694E25-15EF-9748-9838-BA74D4478A49}" sibTransId="{AE2A6D1D-9DD3-E549-AFFC-0D28AB37F38C}"/>
    <dgm:cxn modelId="{4C707449-B88F-2748-8438-C6A7BDDF232E}" srcId="{DC31C96D-58DE-9B41-BABA-67A7206C2574}" destId="{75E93C91-DAF7-1E46-A881-A87E18281939}" srcOrd="5" destOrd="0" parTransId="{4891E23D-7B90-B545-9D0C-E44B4557367F}" sibTransId="{0CCCEDE9-7F8D-564C-BC1A-6BCE28C1B620}"/>
    <dgm:cxn modelId="{675B6AE0-9553-424D-BED3-8B2330377752}" srcId="{DC31C96D-58DE-9B41-BABA-67A7206C2574}" destId="{F41F4A66-CC8A-D54C-BF37-52ABD58E3050}" srcOrd="4" destOrd="0" parTransId="{A1EB0A37-8537-9E48-9BC2-C5D8FF0FF77B}" sibTransId="{B2668A03-1CBD-3D4C-BEC5-5348226D00A0}"/>
    <dgm:cxn modelId="{6409C56D-2F8F-3A4F-AF3E-86DA4F5436CB}" srcId="{DC31C96D-58DE-9B41-BABA-67A7206C2574}" destId="{A22FBDE6-FFB2-C843-AEDD-6D58407249FA}" srcOrd="2" destOrd="0" parTransId="{51D9DA45-577F-C547-838C-21F500C57B7C}" sibTransId="{61F1D4D3-D98D-8345-B789-283618AD9A2D}"/>
    <dgm:cxn modelId="{4B83DA70-9CDF-D944-876D-5BE145580D3E}" srcId="{D6F6C9D0-291F-E047-923B-5B7F33AF4BE9}" destId="{DC31C96D-58DE-9B41-BABA-67A7206C2574}" srcOrd="0" destOrd="0" parTransId="{A4A34450-018F-3041-904C-9A08092EDC61}" sibTransId="{488A66E0-E1AE-FC4D-8960-5ECB2D08A5C5}"/>
    <dgm:cxn modelId="{5748341A-0A27-F242-B741-635DE9C3020E}" type="presOf" srcId="{A22FBDE6-FFB2-C843-AEDD-6D58407249FA}" destId="{7B01258C-2BDC-D14A-80F7-36087E807CED}" srcOrd="0" destOrd="2" presId="urn:microsoft.com/office/officeart/2005/8/layout/hList1"/>
    <dgm:cxn modelId="{D1AF9002-C8AD-E949-ADC8-99BC2016EF18}" srcId="{DC31C96D-58DE-9B41-BABA-67A7206C2574}" destId="{36A39AAA-3F2E-2348-AF84-01F0F3C64054}" srcOrd="7" destOrd="0" parTransId="{41BB117D-FCC6-8A42-B681-3622CEEEA7CC}" sibTransId="{0646B271-7251-AB42-A228-109D52D115B9}"/>
    <dgm:cxn modelId="{5A23573B-5E00-3B4B-9BEF-6D9AD1C9B1F0}" srcId="{DC31C96D-58DE-9B41-BABA-67A7206C2574}" destId="{E1A99C36-D569-5F4D-B69D-87CA8C460971}" srcOrd="0" destOrd="0" parTransId="{A09B752C-3296-0D49-A77A-3993474E741A}" sibTransId="{FFFC36D3-BF5A-5C4C-972E-FA4D5CA5B5F7}"/>
    <dgm:cxn modelId="{A90807A6-F831-8542-8E40-1FC65B0082F1}" type="presOf" srcId="{DC31C96D-58DE-9B41-BABA-67A7206C2574}" destId="{46B76C59-715A-B042-B465-CD10C9F3F325}" srcOrd="0" destOrd="0" presId="urn:microsoft.com/office/officeart/2005/8/layout/hList1"/>
    <dgm:cxn modelId="{B3C5D199-F96A-D546-9024-73CA18BB8C94}" srcId="{DC31C96D-58DE-9B41-BABA-67A7206C2574}" destId="{E14EA70D-C6B7-F943-88A1-E9B0AD1CCC1B}" srcOrd="1" destOrd="0" parTransId="{F3FB2F0B-A714-7B4F-9CFE-9CAAA9D3BCCA}" sibTransId="{4059CF5D-F7DD-2D44-B504-BFC11B296016}"/>
    <dgm:cxn modelId="{BCCFBBB9-9A6B-1E48-99F9-5CEF4F141103}" type="presOf" srcId="{11BC96F1-FB17-7E4F-A986-A165FA51036A}" destId="{7B01258C-2BDC-D14A-80F7-36087E807CED}" srcOrd="0" destOrd="6" presId="urn:microsoft.com/office/officeart/2005/8/layout/hList1"/>
    <dgm:cxn modelId="{8F27C7B1-0C7C-2649-9425-ED2494F28CEE}" type="presOf" srcId="{F41F4A66-CC8A-D54C-BF37-52ABD58E3050}" destId="{7B01258C-2BDC-D14A-80F7-36087E807CED}" srcOrd="0" destOrd="4" presId="urn:microsoft.com/office/officeart/2005/8/layout/hList1"/>
    <dgm:cxn modelId="{A32362AF-B5DE-5C43-BF07-C7FCDB1DEFE8}" type="presParOf" srcId="{DA440C75-43D9-394E-97ED-3D3A8BCC3C4A}" destId="{D02FE0A0-A6B5-B140-BFFA-86B42E51B9E6}" srcOrd="0" destOrd="0" presId="urn:microsoft.com/office/officeart/2005/8/layout/hList1"/>
    <dgm:cxn modelId="{327C908D-571A-C646-BACA-5FF202F242A6}" type="presParOf" srcId="{D02FE0A0-A6B5-B140-BFFA-86B42E51B9E6}" destId="{46B76C59-715A-B042-B465-CD10C9F3F325}" srcOrd="0" destOrd="0" presId="urn:microsoft.com/office/officeart/2005/8/layout/hList1"/>
    <dgm:cxn modelId="{B61BEB05-8902-B84F-97E2-3FB01AD3CCF1}" type="presParOf" srcId="{D02FE0A0-A6B5-B140-BFFA-86B42E51B9E6}" destId="{7B01258C-2BDC-D14A-80F7-36087E807C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66A5D5-91E2-9146-880D-096A480C6FCD}" type="doc">
      <dgm:prSet loTypeId="urn:microsoft.com/office/officeart/2005/8/layout/list1" loCatId="list" qsTypeId="urn:microsoft.com/office/officeart/2005/8/quickstyle/3D3" qsCatId="3D" csTypeId="urn:microsoft.com/office/officeart/2005/8/colors/accent6_3" csCatId="accent6" phldr="1"/>
      <dgm:spPr/>
      <dgm:t>
        <a:bodyPr/>
        <a:lstStyle/>
        <a:p>
          <a:endParaRPr lang="en-US"/>
        </a:p>
      </dgm:t>
    </dgm:pt>
    <dgm:pt modelId="{F79799ED-377F-6D43-9FBB-CB8A0E95DE82}">
      <dgm:prSet custT="1"/>
      <dgm:spPr>
        <a:solidFill>
          <a:schemeClr val="accent5">
            <a:lumMod val="75000"/>
          </a:schemeClr>
        </a:solidFill>
      </dgm:spPr>
      <dgm:t>
        <a:bodyPr/>
        <a:lstStyle/>
        <a:p>
          <a:pPr rtl="0"/>
          <a:r>
            <a:rPr lang="en-US" sz="2200" b="0" dirty="0" smtClean="0">
              <a:solidFill>
                <a:schemeClr val="bg1"/>
              </a:solidFill>
              <a:latin typeface="+mn-lt"/>
            </a:rPr>
            <a:t>Critical component of process</a:t>
          </a:r>
          <a:endParaRPr lang="en-US" sz="2200" b="0" dirty="0">
            <a:solidFill>
              <a:schemeClr val="bg1"/>
            </a:solidFill>
            <a:latin typeface="+mn-lt"/>
          </a:endParaRPr>
        </a:p>
      </dgm:t>
    </dgm:pt>
    <dgm:pt modelId="{E5C04F4B-84F7-574B-99D8-60ABEEB9654E}" type="parTrans" cxnId="{2BCCA743-7EDE-584F-9564-5A22398E8470}">
      <dgm:prSet/>
      <dgm:spPr/>
      <dgm:t>
        <a:bodyPr/>
        <a:lstStyle/>
        <a:p>
          <a:endParaRPr lang="en-US"/>
        </a:p>
      </dgm:t>
    </dgm:pt>
    <dgm:pt modelId="{F51AFF9E-3B42-3D49-9612-984EAE85AF73}" type="sibTrans" cxnId="{2BCCA743-7EDE-584F-9564-5A22398E8470}">
      <dgm:prSet/>
      <dgm:spPr/>
      <dgm:t>
        <a:bodyPr/>
        <a:lstStyle/>
        <a:p>
          <a:endParaRPr lang="en-US"/>
        </a:p>
      </dgm:t>
    </dgm:pt>
    <dgm:pt modelId="{BBC12B89-1E35-1541-B6D5-0DA3C5EFEC2D}">
      <dgm:prSet custT="1"/>
      <dgm:spPr/>
      <dgm:t>
        <a:bodyPr/>
        <a:lstStyle/>
        <a:p>
          <a:pPr rtl="0"/>
          <a:r>
            <a:rPr lang="en-US" sz="2200" b="0" dirty="0" smtClean="0">
              <a:solidFill>
                <a:schemeClr val="bg1"/>
              </a:solidFill>
              <a:latin typeface="+mn-lt"/>
            </a:rPr>
            <a:t>Ideally examine every organizational asset</a:t>
          </a:r>
          <a:endParaRPr lang="en-US" sz="2200" b="0" dirty="0">
            <a:solidFill>
              <a:schemeClr val="bg1"/>
            </a:solidFill>
            <a:latin typeface="+mn-lt"/>
          </a:endParaRPr>
        </a:p>
      </dgm:t>
    </dgm:pt>
    <dgm:pt modelId="{6468F085-CDB6-B945-AC5D-46059EB01F15}" type="parTrans" cxnId="{4F8A25FB-B760-3A4A-A1E2-0F9EDAA6F538}">
      <dgm:prSet/>
      <dgm:spPr/>
      <dgm:t>
        <a:bodyPr/>
        <a:lstStyle/>
        <a:p>
          <a:endParaRPr lang="en-US"/>
        </a:p>
      </dgm:t>
    </dgm:pt>
    <dgm:pt modelId="{361BE693-46D9-5E40-ADAD-83C89F171981}" type="sibTrans" cxnId="{4F8A25FB-B760-3A4A-A1E2-0F9EDAA6F538}">
      <dgm:prSet/>
      <dgm:spPr/>
      <dgm:t>
        <a:bodyPr/>
        <a:lstStyle/>
        <a:p>
          <a:endParaRPr lang="en-US"/>
        </a:p>
      </dgm:t>
    </dgm:pt>
    <dgm:pt modelId="{EC99C306-A9FD-6540-8B76-CF000BC90351}">
      <dgm:prSet custT="1"/>
      <dgm:spPr>
        <a:solidFill>
          <a:schemeClr val="accent6">
            <a:lumMod val="20000"/>
            <a:lumOff val="80000"/>
          </a:schemeClr>
        </a:solidFill>
      </dgm:spPr>
      <dgm:t>
        <a:bodyPr/>
        <a:lstStyle/>
        <a:p>
          <a:pPr rtl="0"/>
          <a:r>
            <a:rPr lang="en-US" sz="1800" b="0" dirty="0" smtClean="0">
              <a:solidFill>
                <a:schemeClr val="bg1"/>
              </a:solidFill>
              <a:latin typeface="+mn-lt"/>
            </a:rPr>
            <a:t>Not feasible in practice</a:t>
          </a:r>
          <a:endParaRPr lang="en-US" sz="1800" b="0" dirty="0">
            <a:solidFill>
              <a:schemeClr val="bg1"/>
            </a:solidFill>
            <a:latin typeface="+mn-lt"/>
          </a:endParaRPr>
        </a:p>
      </dgm:t>
    </dgm:pt>
    <dgm:pt modelId="{802449F9-7429-BA4B-8CF6-764054F4A62E}" type="parTrans" cxnId="{2B110AA9-1EF4-AE4F-9407-C281A8F5BF84}">
      <dgm:prSet/>
      <dgm:spPr/>
      <dgm:t>
        <a:bodyPr/>
        <a:lstStyle/>
        <a:p>
          <a:endParaRPr lang="en-US"/>
        </a:p>
      </dgm:t>
    </dgm:pt>
    <dgm:pt modelId="{7B53E098-C4F8-D64D-8247-6525CD6E754D}" type="sibTrans" cxnId="{2B110AA9-1EF4-AE4F-9407-C281A8F5BF84}">
      <dgm:prSet/>
      <dgm:spPr/>
      <dgm:t>
        <a:bodyPr/>
        <a:lstStyle/>
        <a:p>
          <a:endParaRPr lang="en-US"/>
        </a:p>
      </dgm:t>
    </dgm:pt>
    <dgm:pt modelId="{D69D301D-3813-AB49-9956-F9D0CCD29793}">
      <dgm:prSet custT="1"/>
      <dgm:spPr>
        <a:solidFill>
          <a:schemeClr val="accent3">
            <a:lumMod val="75000"/>
          </a:schemeClr>
        </a:solidFill>
      </dgm:spPr>
      <dgm:t>
        <a:bodyPr/>
        <a:lstStyle/>
        <a:p>
          <a:pPr rtl="0"/>
          <a:r>
            <a:rPr lang="en-US" sz="2200" b="0" dirty="0" smtClean="0">
              <a:solidFill>
                <a:schemeClr val="bg1"/>
              </a:solidFill>
              <a:latin typeface="+mn-lt"/>
            </a:rPr>
            <a:t>Approaches to identifying and mitigating risks to an organization’s IT infrastructure:</a:t>
          </a:r>
          <a:endParaRPr lang="en-US" sz="2200" b="0" dirty="0">
            <a:solidFill>
              <a:schemeClr val="bg1"/>
            </a:solidFill>
            <a:latin typeface="+mn-lt"/>
          </a:endParaRPr>
        </a:p>
      </dgm:t>
    </dgm:pt>
    <dgm:pt modelId="{5ED8559B-E064-0948-AF13-AA9C5A0B91B5}" type="parTrans" cxnId="{43A8F832-AB25-5941-BA6E-5D9C39E680B6}">
      <dgm:prSet/>
      <dgm:spPr/>
      <dgm:t>
        <a:bodyPr/>
        <a:lstStyle/>
        <a:p>
          <a:endParaRPr lang="en-US"/>
        </a:p>
      </dgm:t>
    </dgm:pt>
    <dgm:pt modelId="{B6602BA2-6016-A645-AE61-CC9A1A8CC6AB}" type="sibTrans" cxnId="{43A8F832-AB25-5941-BA6E-5D9C39E680B6}">
      <dgm:prSet/>
      <dgm:spPr/>
      <dgm:t>
        <a:bodyPr/>
        <a:lstStyle/>
        <a:p>
          <a:endParaRPr lang="en-US"/>
        </a:p>
      </dgm:t>
    </dgm:pt>
    <dgm:pt modelId="{8C442D81-DA20-874F-802E-ED466E529017}">
      <dgm:prSet custT="1"/>
      <dgm:spPr>
        <a:solidFill>
          <a:schemeClr val="accent3">
            <a:lumMod val="40000"/>
            <a:lumOff val="60000"/>
          </a:schemeClr>
        </a:solidFill>
      </dgm:spPr>
      <dgm:t>
        <a:bodyPr/>
        <a:lstStyle/>
        <a:p>
          <a:pPr rtl="0"/>
          <a:r>
            <a:rPr lang="en-US" sz="1800" b="0" dirty="0" smtClean="0">
              <a:solidFill>
                <a:schemeClr val="bg1"/>
              </a:solidFill>
              <a:latin typeface="+mn-lt"/>
            </a:rPr>
            <a:t>Informal</a:t>
          </a:r>
          <a:endParaRPr lang="en-US" sz="1800" b="0" dirty="0">
            <a:solidFill>
              <a:schemeClr val="bg1"/>
            </a:solidFill>
            <a:latin typeface="+mn-lt"/>
          </a:endParaRPr>
        </a:p>
      </dgm:t>
    </dgm:pt>
    <dgm:pt modelId="{B977F09C-AC37-6143-8EC9-E4CD9AB4EDEC}" type="parTrans" cxnId="{CD5A3331-D58B-BA40-B8A7-4BB9AF8A1362}">
      <dgm:prSet/>
      <dgm:spPr/>
      <dgm:t>
        <a:bodyPr/>
        <a:lstStyle/>
        <a:p>
          <a:endParaRPr lang="en-US"/>
        </a:p>
      </dgm:t>
    </dgm:pt>
    <dgm:pt modelId="{19F9B24F-E367-C34C-BA28-3FEB344D38B5}" type="sibTrans" cxnId="{CD5A3331-D58B-BA40-B8A7-4BB9AF8A1362}">
      <dgm:prSet/>
      <dgm:spPr/>
      <dgm:t>
        <a:bodyPr/>
        <a:lstStyle/>
        <a:p>
          <a:endParaRPr lang="en-US"/>
        </a:p>
      </dgm:t>
    </dgm:pt>
    <dgm:pt modelId="{F5B348E4-CE7A-5B41-8150-5AE027D1BA02}">
      <dgm:prSet custT="1"/>
      <dgm:spPr>
        <a:solidFill>
          <a:schemeClr val="accent3">
            <a:lumMod val="40000"/>
            <a:lumOff val="60000"/>
          </a:schemeClr>
        </a:solidFill>
      </dgm:spPr>
      <dgm:t>
        <a:bodyPr/>
        <a:lstStyle/>
        <a:p>
          <a:pPr rtl="0"/>
          <a:r>
            <a:rPr lang="en-US" sz="1800" b="0" dirty="0" smtClean="0">
              <a:solidFill>
                <a:schemeClr val="bg1"/>
              </a:solidFill>
              <a:latin typeface="+mn-lt"/>
            </a:rPr>
            <a:t>Detailed risk</a:t>
          </a:r>
          <a:endParaRPr lang="en-US" sz="1800" b="0" dirty="0">
            <a:solidFill>
              <a:schemeClr val="bg1"/>
            </a:solidFill>
            <a:latin typeface="+mn-lt"/>
          </a:endParaRPr>
        </a:p>
      </dgm:t>
    </dgm:pt>
    <dgm:pt modelId="{0A18D39E-87DD-984A-ADA2-E014AEC0F361}" type="parTrans" cxnId="{3979B559-7C9B-894A-9018-9A4AF5C57388}">
      <dgm:prSet/>
      <dgm:spPr/>
      <dgm:t>
        <a:bodyPr/>
        <a:lstStyle/>
        <a:p>
          <a:endParaRPr lang="en-US"/>
        </a:p>
      </dgm:t>
    </dgm:pt>
    <dgm:pt modelId="{D7F24014-5F2B-AF4B-84DC-CED8F83E3E39}" type="sibTrans" cxnId="{3979B559-7C9B-894A-9018-9A4AF5C57388}">
      <dgm:prSet/>
      <dgm:spPr/>
      <dgm:t>
        <a:bodyPr/>
        <a:lstStyle/>
        <a:p>
          <a:endParaRPr lang="en-US"/>
        </a:p>
      </dgm:t>
    </dgm:pt>
    <dgm:pt modelId="{F9806AB3-76B8-5F46-8F48-553D996DF9A3}">
      <dgm:prSet custT="1"/>
      <dgm:spPr>
        <a:solidFill>
          <a:schemeClr val="accent3">
            <a:lumMod val="40000"/>
            <a:lumOff val="60000"/>
          </a:schemeClr>
        </a:solidFill>
      </dgm:spPr>
      <dgm:t>
        <a:bodyPr/>
        <a:lstStyle/>
        <a:p>
          <a:pPr rtl="0"/>
          <a:r>
            <a:rPr lang="en-US" sz="1800" b="0" dirty="0" smtClean="0">
              <a:solidFill>
                <a:schemeClr val="bg1"/>
              </a:solidFill>
              <a:latin typeface="+mn-lt"/>
            </a:rPr>
            <a:t>Combined</a:t>
          </a:r>
          <a:endParaRPr lang="en-US" sz="1800" b="0" dirty="0">
            <a:solidFill>
              <a:schemeClr val="bg1"/>
            </a:solidFill>
            <a:latin typeface="+mn-lt"/>
          </a:endParaRPr>
        </a:p>
      </dgm:t>
    </dgm:pt>
    <dgm:pt modelId="{D260F01B-6726-2C4C-9196-C668E9042101}" type="parTrans" cxnId="{A1094B97-E696-1746-879D-9503DEEAF685}">
      <dgm:prSet/>
      <dgm:spPr/>
      <dgm:t>
        <a:bodyPr/>
        <a:lstStyle/>
        <a:p>
          <a:endParaRPr lang="en-US"/>
        </a:p>
      </dgm:t>
    </dgm:pt>
    <dgm:pt modelId="{697D79D1-262B-814A-9B0F-CF71DDBE806B}" type="sibTrans" cxnId="{A1094B97-E696-1746-879D-9503DEEAF685}">
      <dgm:prSet/>
      <dgm:spPr/>
      <dgm:t>
        <a:bodyPr/>
        <a:lstStyle/>
        <a:p>
          <a:endParaRPr lang="en-US"/>
        </a:p>
      </dgm:t>
    </dgm:pt>
    <dgm:pt modelId="{B95FA248-1343-C14D-8C21-59EAFC73CC94}">
      <dgm:prSet custT="1"/>
      <dgm:spPr>
        <a:solidFill>
          <a:schemeClr val="accent3">
            <a:lumMod val="40000"/>
            <a:lumOff val="60000"/>
          </a:schemeClr>
        </a:solidFill>
      </dgm:spPr>
      <dgm:t>
        <a:bodyPr/>
        <a:lstStyle/>
        <a:p>
          <a:pPr rtl="0"/>
          <a:r>
            <a:rPr lang="en-US" sz="1800" b="0" dirty="0" smtClean="0">
              <a:solidFill>
                <a:schemeClr val="bg1"/>
              </a:solidFill>
              <a:latin typeface="+mn-lt"/>
            </a:rPr>
            <a:t>Baseline</a:t>
          </a:r>
          <a:endParaRPr lang="en-US" sz="1800" b="0" dirty="0">
            <a:solidFill>
              <a:schemeClr val="bg1"/>
            </a:solidFill>
            <a:latin typeface="+mn-lt"/>
          </a:endParaRPr>
        </a:p>
      </dgm:t>
    </dgm:pt>
    <dgm:pt modelId="{3DDB5B1A-D3DE-E744-B621-2C5C2167F961}" type="parTrans" cxnId="{FCF983C8-91E7-CD4B-825B-D766BCCE154D}">
      <dgm:prSet/>
      <dgm:spPr/>
      <dgm:t>
        <a:bodyPr/>
        <a:lstStyle/>
        <a:p>
          <a:endParaRPr lang="en-US"/>
        </a:p>
      </dgm:t>
    </dgm:pt>
    <dgm:pt modelId="{9C5E9BAA-1D1A-3146-80BF-FC99BB6BC39B}" type="sibTrans" cxnId="{FCF983C8-91E7-CD4B-825B-D766BCCE154D}">
      <dgm:prSet/>
      <dgm:spPr/>
      <dgm:t>
        <a:bodyPr/>
        <a:lstStyle/>
        <a:p>
          <a:endParaRPr lang="en-US"/>
        </a:p>
      </dgm:t>
    </dgm:pt>
    <dgm:pt modelId="{4695A290-B3D2-1944-83FA-6BEF30FEF1B6}">
      <dgm:prSet/>
      <dgm:spPr/>
      <dgm:t>
        <a:bodyPr/>
        <a:lstStyle/>
        <a:p>
          <a:endParaRPr lang="en-US" dirty="0"/>
        </a:p>
      </dgm:t>
    </dgm:pt>
    <dgm:pt modelId="{749E3273-0C78-004A-A5D8-E0F12024B416}" type="parTrans" cxnId="{E91A6FCE-E9A7-8C45-AB79-91BBFDB77320}">
      <dgm:prSet/>
      <dgm:spPr/>
      <dgm:t>
        <a:bodyPr/>
        <a:lstStyle/>
        <a:p>
          <a:endParaRPr lang="en-US"/>
        </a:p>
      </dgm:t>
    </dgm:pt>
    <dgm:pt modelId="{2F942667-C3D6-A94D-878A-FE3D7A862625}" type="sibTrans" cxnId="{E91A6FCE-E9A7-8C45-AB79-91BBFDB77320}">
      <dgm:prSet/>
      <dgm:spPr/>
      <dgm:t>
        <a:bodyPr/>
        <a:lstStyle/>
        <a:p>
          <a:endParaRPr lang="en-US"/>
        </a:p>
      </dgm:t>
    </dgm:pt>
    <dgm:pt modelId="{A5AE87FA-8100-A34A-B7AD-B6979AAFF530}" type="pres">
      <dgm:prSet presAssocID="{5066A5D5-91E2-9146-880D-096A480C6FCD}" presName="linear" presStyleCnt="0">
        <dgm:presLayoutVars>
          <dgm:dir/>
          <dgm:animLvl val="lvl"/>
          <dgm:resizeHandles val="exact"/>
        </dgm:presLayoutVars>
      </dgm:prSet>
      <dgm:spPr/>
      <dgm:t>
        <a:bodyPr/>
        <a:lstStyle/>
        <a:p>
          <a:endParaRPr lang="en-US"/>
        </a:p>
      </dgm:t>
    </dgm:pt>
    <dgm:pt modelId="{E398919F-0C65-F24D-9329-37C9065C95D6}" type="pres">
      <dgm:prSet presAssocID="{F79799ED-377F-6D43-9FBB-CB8A0E95DE82}" presName="parentLin" presStyleCnt="0"/>
      <dgm:spPr/>
    </dgm:pt>
    <dgm:pt modelId="{EEBD77D6-96E4-9E4F-98D9-D907C047922E}" type="pres">
      <dgm:prSet presAssocID="{F79799ED-377F-6D43-9FBB-CB8A0E95DE82}" presName="parentLeftMargin" presStyleLbl="node1" presStyleIdx="0" presStyleCnt="3"/>
      <dgm:spPr/>
      <dgm:t>
        <a:bodyPr/>
        <a:lstStyle/>
        <a:p>
          <a:endParaRPr lang="en-US"/>
        </a:p>
      </dgm:t>
    </dgm:pt>
    <dgm:pt modelId="{129D86C5-B349-B249-9B7A-A09BDCE643A3}" type="pres">
      <dgm:prSet presAssocID="{F79799ED-377F-6D43-9FBB-CB8A0E95DE82}" presName="parentText" presStyleLbl="node1" presStyleIdx="0" presStyleCnt="3" custLinFactNeighborX="-82301" custLinFactNeighborY="-1571">
        <dgm:presLayoutVars>
          <dgm:chMax val="0"/>
          <dgm:bulletEnabled val="1"/>
        </dgm:presLayoutVars>
      </dgm:prSet>
      <dgm:spPr/>
      <dgm:t>
        <a:bodyPr/>
        <a:lstStyle/>
        <a:p>
          <a:endParaRPr lang="en-US"/>
        </a:p>
      </dgm:t>
    </dgm:pt>
    <dgm:pt modelId="{A5C0C48D-5195-B24C-B7CE-8A86D261DD71}" type="pres">
      <dgm:prSet presAssocID="{F79799ED-377F-6D43-9FBB-CB8A0E95DE82}" presName="negativeSpace" presStyleCnt="0"/>
      <dgm:spPr/>
    </dgm:pt>
    <dgm:pt modelId="{78FF1D93-B1A7-EC4D-B4AE-9716ECD96F07}" type="pres">
      <dgm:prSet presAssocID="{F79799ED-377F-6D43-9FBB-CB8A0E95DE82}" presName="childText" presStyleLbl="conFgAcc1" presStyleIdx="0" presStyleCnt="3" custFlipVert="1" custScaleX="47501" custScaleY="8614" custLinFactNeighborX="6251" custLinFactNeighborY="39955">
        <dgm:presLayoutVars>
          <dgm:bulletEnabled val="1"/>
        </dgm:presLayoutVars>
      </dgm:prSet>
      <dgm:spPr/>
      <dgm:t>
        <a:bodyPr/>
        <a:lstStyle/>
        <a:p>
          <a:endParaRPr lang="en-US"/>
        </a:p>
      </dgm:t>
    </dgm:pt>
    <dgm:pt modelId="{30C9BB37-F568-B142-B9DB-9C587A76B043}" type="pres">
      <dgm:prSet presAssocID="{F51AFF9E-3B42-3D49-9612-984EAE85AF73}" presName="spaceBetweenRectangles" presStyleCnt="0"/>
      <dgm:spPr/>
    </dgm:pt>
    <dgm:pt modelId="{922808DD-6EBC-3844-BEE3-1148E63C5031}" type="pres">
      <dgm:prSet presAssocID="{BBC12B89-1E35-1541-B6D5-0DA3C5EFEC2D}" presName="parentLin" presStyleCnt="0"/>
      <dgm:spPr/>
    </dgm:pt>
    <dgm:pt modelId="{63AE9741-9644-8A4F-A41C-B2722F465196}" type="pres">
      <dgm:prSet presAssocID="{BBC12B89-1E35-1541-B6D5-0DA3C5EFEC2D}" presName="parentLeftMargin" presStyleLbl="node1" presStyleIdx="0" presStyleCnt="3"/>
      <dgm:spPr/>
      <dgm:t>
        <a:bodyPr/>
        <a:lstStyle/>
        <a:p>
          <a:endParaRPr lang="en-US"/>
        </a:p>
      </dgm:t>
    </dgm:pt>
    <dgm:pt modelId="{049C8206-A4B5-724E-B3E3-055514E4F640}" type="pres">
      <dgm:prSet presAssocID="{BBC12B89-1E35-1541-B6D5-0DA3C5EFEC2D}" presName="parentText" presStyleLbl="node1" presStyleIdx="1" presStyleCnt="3" custLinFactX="885" custLinFactNeighborX="100000" custLinFactNeighborY="14972">
        <dgm:presLayoutVars>
          <dgm:chMax val="0"/>
          <dgm:bulletEnabled val="1"/>
        </dgm:presLayoutVars>
      </dgm:prSet>
      <dgm:spPr/>
      <dgm:t>
        <a:bodyPr/>
        <a:lstStyle/>
        <a:p>
          <a:endParaRPr lang="en-US"/>
        </a:p>
      </dgm:t>
    </dgm:pt>
    <dgm:pt modelId="{441390D4-052A-8949-BE46-FEDEDF714B18}" type="pres">
      <dgm:prSet presAssocID="{BBC12B89-1E35-1541-B6D5-0DA3C5EFEC2D}" presName="negativeSpace" presStyleCnt="0"/>
      <dgm:spPr/>
    </dgm:pt>
    <dgm:pt modelId="{177C6B0C-9EC7-8A4B-9693-595E5BA85392}" type="pres">
      <dgm:prSet presAssocID="{BBC12B89-1E35-1541-B6D5-0DA3C5EFEC2D}" presName="childText" presStyleLbl="conFgAcc1" presStyleIdx="1" presStyleCnt="3" custScaleX="51985" custLinFactNeighborX="23009" custLinFactNeighborY="77295">
        <dgm:presLayoutVars>
          <dgm:bulletEnabled val="1"/>
        </dgm:presLayoutVars>
      </dgm:prSet>
      <dgm:spPr/>
      <dgm:t>
        <a:bodyPr/>
        <a:lstStyle/>
        <a:p>
          <a:endParaRPr lang="en-US"/>
        </a:p>
      </dgm:t>
    </dgm:pt>
    <dgm:pt modelId="{CDC401D4-6998-2D40-A675-5484869BB514}" type="pres">
      <dgm:prSet presAssocID="{361BE693-46D9-5E40-ADAD-83C89F171981}" presName="spaceBetweenRectangles" presStyleCnt="0"/>
      <dgm:spPr/>
    </dgm:pt>
    <dgm:pt modelId="{C14E99EC-60BA-5A49-A2E3-AAF2B545DC56}" type="pres">
      <dgm:prSet presAssocID="{D69D301D-3813-AB49-9956-F9D0CCD29793}" presName="parentLin" presStyleCnt="0"/>
      <dgm:spPr/>
    </dgm:pt>
    <dgm:pt modelId="{B1F7B6C0-4AD0-2141-B7A3-C0AEA7DF6EF6}" type="pres">
      <dgm:prSet presAssocID="{D69D301D-3813-AB49-9956-F9D0CCD29793}" presName="parentLeftMargin" presStyleLbl="node1" presStyleIdx="1" presStyleCnt="3"/>
      <dgm:spPr/>
      <dgm:t>
        <a:bodyPr/>
        <a:lstStyle/>
        <a:p>
          <a:endParaRPr lang="en-US"/>
        </a:p>
      </dgm:t>
    </dgm:pt>
    <dgm:pt modelId="{0509F58E-3F2E-8C49-84B4-D18E914CAD90}" type="pres">
      <dgm:prSet presAssocID="{D69D301D-3813-AB49-9956-F9D0CCD29793}" presName="parentText" presStyleLbl="node1" presStyleIdx="2" presStyleCnt="3" custScaleX="107585" custLinFactX="10999" custLinFactNeighborX="100000" custLinFactNeighborY="-4073">
        <dgm:presLayoutVars>
          <dgm:chMax val="0"/>
          <dgm:bulletEnabled val="1"/>
        </dgm:presLayoutVars>
      </dgm:prSet>
      <dgm:spPr/>
      <dgm:t>
        <a:bodyPr/>
        <a:lstStyle/>
        <a:p>
          <a:endParaRPr lang="en-US"/>
        </a:p>
      </dgm:t>
    </dgm:pt>
    <dgm:pt modelId="{38F129F8-62C5-1D45-A165-CABA2C84FEFA}" type="pres">
      <dgm:prSet presAssocID="{D69D301D-3813-AB49-9956-F9D0CCD29793}" presName="negativeSpace" presStyleCnt="0"/>
      <dgm:spPr/>
    </dgm:pt>
    <dgm:pt modelId="{BA36F59A-75C2-4445-AF6B-F7E2E9BBD8C7}" type="pres">
      <dgm:prSet presAssocID="{D69D301D-3813-AB49-9956-F9D0CCD29793}" presName="childText" presStyleLbl="conFgAcc1" presStyleIdx="2" presStyleCnt="3" custScaleX="40143" custLinFactNeighborX="42478" custLinFactNeighborY="3265">
        <dgm:presLayoutVars>
          <dgm:bulletEnabled val="1"/>
        </dgm:presLayoutVars>
      </dgm:prSet>
      <dgm:spPr/>
      <dgm:t>
        <a:bodyPr/>
        <a:lstStyle/>
        <a:p>
          <a:endParaRPr lang="en-US"/>
        </a:p>
      </dgm:t>
    </dgm:pt>
  </dgm:ptLst>
  <dgm:cxnLst>
    <dgm:cxn modelId="{5299ED58-26FE-3541-9A1A-F847E78E365E}" type="presOf" srcId="{BBC12B89-1E35-1541-B6D5-0DA3C5EFEC2D}" destId="{63AE9741-9644-8A4F-A41C-B2722F465196}" srcOrd="0" destOrd="0" presId="urn:microsoft.com/office/officeart/2005/8/layout/list1"/>
    <dgm:cxn modelId="{CD5A3331-D58B-BA40-B8A7-4BB9AF8A1362}" srcId="{D69D301D-3813-AB49-9956-F9D0CCD29793}" destId="{8C442D81-DA20-874F-802E-ED466E529017}" srcOrd="1" destOrd="0" parTransId="{B977F09C-AC37-6143-8EC9-E4CD9AB4EDEC}" sibTransId="{19F9B24F-E367-C34C-BA28-3FEB344D38B5}"/>
    <dgm:cxn modelId="{2B110AA9-1EF4-AE4F-9407-C281A8F5BF84}" srcId="{BBC12B89-1E35-1541-B6D5-0DA3C5EFEC2D}" destId="{EC99C306-A9FD-6540-8B76-CF000BC90351}" srcOrd="0" destOrd="0" parTransId="{802449F9-7429-BA4B-8CF6-764054F4A62E}" sibTransId="{7B53E098-C4F8-D64D-8247-6525CD6E754D}"/>
    <dgm:cxn modelId="{78838D76-05F7-7742-84BF-9EC05AEEE4CA}" type="presOf" srcId="{F79799ED-377F-6D43-9FBB-CB8A0E95DE82}" destId="{129D86C5-B349-B249-9B7A-A09BDCE643A3}" srcOrd="1" destOrd="0" presId="urn:microsoft.com/office/officeart/2005/8/layout/list1"/>
    <dgm:cxn modelId="{82C8467E-4A55-F747-8B46-134FFB015FDB}" type="presOf" srcId="{BBC12B89-1E35-1541-B6D5-0DA3C5EFEC2D}" destId="{049C8206-A4B5-724E-B3E3-055514E4F640}" srcOrd="1" destOrd="0" presId="urn:microsoft.com/office/officeart/2005/8/layout/list1"/>
    <dgm:cxn modelId="{FF78BF37-58F3-5545-B89D-4D400644B0EE}" type="presOf" srcId="{4695A290-B3D2-1944-83FA-6BEF30FEF1B6}" destId="{78FF1D93-B1A7-EC4D-B4AE-9716ECD96F07}" srcOrd="0" destOrd="0" presId="urn:microsoft.com/office/officeart/2005/8/layout/list1"/>
    <dgm:cxn modelId="{4F8A25FB-B760-3A4A-A1E2-0F9EDAA6F538}" srcId="{5066A5D5-91E2-9146-880D-096A480C6FCD}" destId="{BBC12B89-1E35-1541-B6D5-0DA3C5EFEC2D}" srcOrd="1" destOrd="0" parTransId="{6468F085-CDB6-B945-AC5D-46059EB01F15}" sibTransId="{361BE693-46D9-5E40-ADAD-83C89F171981}"/>
    <dgm:cxn modelId="{31D4BEC2-9EF6-6F4E-AFBF-07BCD84E84D0}" type="presOf" srcId="{F9806AB3-76B8-5F46-8F48-553D996DF9A3}" destId="{BA36F59A-75C2-4445-AF6B-F7E2E9BBD8C7}" srcOrd="0" destOrd="3" presId="urn:microsoft.com/office/officeart/2005/8/layout/list1"/>
    <dgm:cxn modelId="{3979B559-7C9B-894A-9018-9A4AF5C57388}" srcId="{D69D301D-3813-AB49-9956-F9D0CCD29793}" destId="{F5B348E4-CE7A-5B41-8150-5AE027D1BA02}" srcOrd="2" destOrd="0" parTransId="{0A18D39E-87DD-984A-ADA2-E014AEC0F361}" sibTransId="{D7F24014-5F2B-AF4B-84DC-CED8F83E3E39}"/>
    <dgm:cxn modelId="{AB75242C-35CD-5F4F-9A5E-9A47C7C9F579}" type="presOf" srcId="{8C442D81-DA20-874F-802E-ED466E529017}" destId="{BA36F59A-75C2-4445-AF6B-F7E2E9BBD8C7}" srcOrd="0" destOrd="1" presId="urn:microsoft.com/office/officeart/2005/8/layout/list1"/>
    <dgm:cxn modelId="{60C41CBC-BA10-4041-8BA1-BF45045E3690}" type="presOf" srcId="{D69D301D-3813-AB49-9956-F9D0CCD29793}" destId="{B1F7B6C0-4AD0-2141-B7A3-C0AEA7DF6EF6}" srcOrd="0" destOrd="0" presId="urn:microsoft.com/office/officeart/2005/8/layout/list1"/>
    <dgm:cxn modelId="{F4092EE1-B60F-4F45-A92E-013C83669B13}" type="presOf" srcId="{F79799ED-377F-6D43-9FBB-CB8A0E95DE82}" destId="{EEBD77D6-96E4-9E4F-98D9-D907C047922E}" srcOrd="0" destOrd="0" presId="urn:microsoft.com/office/officeart/2005/8/layout/list1"/>
    <dgm:cxn modelId="{BC1D0D17-1EF6-0348-931F-B736703C473E}" type="presOf" srcId="{5066A5D5-91E2-9146-880D-096A480C6FCD}" destId="{A5AE87FA-8100-A34A-B7AD-B6979AAFF530}" srcOrd="0" destOrd="0" presId="urn:microsoft.com/office/officeart/2005/8/layout/list1"/>
    <dgm:cxn modelId="{7A225A3D-5634-C94E-A753-E46468D5F074}" type="presOf" srcId="{B95FA248-1343-C14D-8C21-59EAFC73CC94}" destId="{BA36F59A-75C2-4445-AF6B-F7E2E9BBD8C7}" srcOrd="0" destOrd="0" presId="urn:microsoft.com/office/officeart/2005/8/layout/list1"/>
    <dgm:cxn modelId="{C80C7F49-7F0A-F147-879D-F624CCD6B30A}" type="presOf" srcId="{F5B348E4-CE7A-5B41-8150-5AE027D1BA02}" destId="{BA36F59A-75C2-4445-AF6B-F7E2E9BBD8C7}" srcOrd="0" destOrd="2" presId="urn:microsoft.com/office/officeart/2005/8/layout/list1"/>
    <dgm:cxn modelId="{E91A6FCE-E9A7-8C45-AB79-91BBFDB77320}" srcId="{F79799ED-377F-6D43-9FBB-CB8A0E95DE82}" destId="{4695A290-B3D2-1944-83FA-6BEF30FEF1B6}" srcOrd="0" destOrd="0" parTransId="{749E3273-0C78-004A-A5D8-E0F12024B416}" sibTransId="{2F942667-C3D6-A94D-878A-FE3D7A862625}"/>
    <dgm:cxn modelId="{2BCCA743-7EDE-584F-9564-5A22398E8470}" srcId="{5066A5D5-91E2-9146-880D-096A480C6FCD}" destId="{F79799ED-377F-6D43-9FBB-CB8A0E95DE82}" srcOrd="0" destOrd="0" parTransId="{E5C04F4B-84F7-574B-99D8-60ABEEB9654E}" sibTransId="{F51AFF9E-3B42-3D49-9612-984EAE85AF73}"/>
    <dgm:cxn modelId="{43A8F832-AB25-5941-BA6E-5D9C39E680B6}" srcId="{5066A5D5-91E2-9146-880D-096A480C6FCD}" destId="{D69D301D-3813-AB49-9956-F9D0CCD29793}" srcOrd="2" destOrd="0" parTransId="{5ED8559B-E064-0948-AF13-AA9C5A0B91B5}" sibTransId="{B6602BA2-6016-A645-AE61-CC9A1A8CC6AB}"/>
    <dgm:cxn modelId="{FCF983C8-91E7-CD4B-825B-D766BCCE154D}" srcId="{D69D301D-3813-AB49-9956-F9D0CCD29793}" destId="{B95FA248-1343-C14D-8C21-59EAFC73CC94}" srcOrd="0" destOrd="0" parTransId="{3DDB5B1A-D3DE-E744-B621-2C5C2167F961}" sibTransId="{9C5E9BAA-1D1A-3146-80BF-FC99BB6BC39B}"/>
    <dgm:cxn modelId="{AA70B7F1-D6B3-F047-A7BB-3A79F035E07B}" type="presOf" srcId="{D69D301D-3813-AB49-9956-F9D0CCD29793}" destId="{0509F58E-3F2E-8C49-84B4-D18E914CAD90}" srcOrd="1" destOrd="0" presId="urn:microsoft.com/office/officeart/2005/8/layout/list1"/>
    <dgm:cxn modelId="{A1094B97-E696-1746-879D-9503DEEAF685}" srcId="{D69D301D-3813-AB49-9956-F9D0CCD29793}" destId="{F9806AB3-76B8-5F46-8F48-553D996DF9A3}" srcOrd="3" destOrd="0" parTransId="{D260F01B-6726-2C4C-9196-C668E9042101}" sibTransId="{697D79D1-262B-814A-9B0F-CF71DDBE806B}"/>
    <dgm:cxn modelId="{053E5A63-F46C-D94D-81F1-9A9526462465}" type="presOf" srcId="{EC99C306-A9FD-6540-8B76-CF000BC90351}" destId="{177C6B0C-9EC7-8A4B-9693-595E5BA85392}" srcOrd="0" destOrd="0" presId="urn:microsoft.com/office/officeart/2005/8/layout/list1"/>
    <dgm:cxn modelId="{4FB73654-E017-604F-A5C0-5FEB4A1505C6}" type="presParOf" srcId="{A5AE87FA-8100-A34A-B7AD-B6979AAFF530}" destId="{E398919F-0C65-F24D-9329-37C9065C95D6}" srcOrd="0" destOrd="0" presId="urn:microsoft.com/office/officeart/2005/8/layout/list1"/>
    <dgm:cxn modelId="{E96EED0E-E185-7D40-AB74-7D5BC9ED0C33}" type="presParOf" srcId="{E398919F-0C65-F24D-9329-37C9065C95D6}" destId="{EEBD77D6-96E4-9E4F-98D9-D907C047922E}" srcOrd="0" destOrd="0" presId="urn:microsoft.com/office/officeart/2005/8/layout/list1"/>
    <dgm:cxn modelId="{74DBADA7-2055-7846-893C-B73F209613BC}" type="presParOf" srcId="{E398919F-0C65-F24D-9329-37C9065C95D6}" destId="{129D86C5-B349-B249-9B7A-A09BDCE643A3}" srcOrd="1" destOrd="0" presId="urn:microsoft.com/office/officeart/2005/8/layout/list1"/>
    <dgm:cxn modelId="{40F19A31-4610-D140-B796-E873F7EA98F5}" type="presParOf" srcId="{A5AE87FA-8100-A34A-B7AD-B6979AAFF530}" destId="{A5C0C48D-5195-B24C-B7CE-8A86D261DD71}" srcOrd="1" destOrd="0" presId="urn:microsoft.com/office/officeart/2005/8/layout/list1"/>
    <dgm:cxn modelId="{BBF4F3B9-7D4E-2E4C-822F-A4639B430D09}" type="presParOf" srcId="{A5AE87FA-8100-A34A-B7AD-B6979AAFF530}" destId="{78FF1D93-B1A7-EC4D-B4AE-9716ECD96F07}" srcOrd="2" destOrd="0" presId="urn:microsoft.com/office/officeart/2005/8/layout/list1"/>
    <dgm:cxn modelId="{22E502CE-93F3-824E-BB4F-3BFA522213CB}" type="presParOf" srcId="{A5AE87FA-8100-A34A-B7AD-B6979AAFF530}" destId="{30C9BB37-F568-B142-B9DB-9C587A76B043}" srcOrd="3" destOrd="0" presId="urn:microsoft.com/office/officeart/2005/8/layout/list1"/>
    <dgm:cxn modelId="{10516DDB-064D-C54E-B0FE-0BE0FC3F79F7}" type="presParOf" srcId="{A5AE87FA-8100-A34A-B7AD-B6979AAFF530}" destId="{922808DD-6EBC-3844-BEE3-1148E63C5031}" srcOrd="4" destOrd="0" presId="urn:microsoft.com/office/officeart/2005/8/layout/list1"/>
    <dgm:cxn modelId="{19A6C773-3FF8-8945-8239-BC0D111029DB}" type="presParOf" srcId="{922808DD-6EBC-3844-BEE3-1148E63C5031}" destId="{63AE9741-9644-8A4F-A41C-B2722F465196}" srcOrd="0" destOrd="0" presId="urn:microsoft.com/office/officeart/2005/8/layout/list1"/>
    <dgm:cxn modelId="{493E4E73-D0C7-0B49-B2B9-0EE1B2D7BB0B}" type="presParOf" srcId="{922808DD-6EBC-3844-BEE3-1148E63C5031}" destId="{049C8206-A4B5-724E-B3E3-055514E4F640}" srcOrd="1" destOrd="0" presId="urn:microsoft.com/office/officeart/2005/8/layout/list1"/>
    <dgm:cxn modelId="{634A3091-AD61-B845-A5B7-F58BAECA950F}" type="presParOf" srcId="{A5AE87FA-8100-A34A-B7AD-B6979AAFF530}" destId="{441390D4-052A-8949-BE46-FEDEDF714B18}" srcOrd="5" destOrd="0" presId="urn:microsoft.com/office/officeart/2005/8/layout/list1"/>
    <dgm:cxn modelId="{03119882-6767-2049-B2D8-53D3916A9137}" type="presParOf" srcId="{A5AE87FA-8100-A34A-B7AD-B6979AAFF530}" destId="{177C6B0C-9EC7-8A4B-9693-595E5BA85392}" srcOrd="6" destOrd="0" presId="urn:microsoft.com/office/officeart/2005/8/layout/list1"/>
    <dgm:cxn modelId="{8C5C823B-DFB7-6247-8791-CB3FEE6E6614}" type="presParOf" srcId="{A5AE87FA-8100-A34A-B7AD-B6979AAFF530}" destId="{CDC401D4-6998-2D40-A675-5484869BB514}" srcOrd="7" destOrd="0" presId="urn:microsoft.com/office/officeart/2005/8/layout/list1"/>
    <dgm:cxn modelId="{5AFFC176-D6EA-3241-9258-861DAEC1D947}" type="presParOf" srcId="{A5AE87FA-8100-A34A-B7AD-B6979AAFF530}" destId="{C14E99EC-60BA-5A49-A2E3-AAF2B545DC56}" srcOrd="8" destOrd="0" presId="urn:microsoft.com/office/officeart/2005/8/layout/list1"/>
    <dgm:cxn modelId="{43734C91-0CB1-694A-BFA4-3C9C945E0D78}" type="presParOf" srcId="{C14E99EC-60BA-5A49-A2E3-AAF2B545DC56}" destId="{B1F7B6C0-4AD0-2141-B7A3-C0AEA7DF6EF6}" srcOrd="0" destOrd="0" presId="urn:microsoft.com/office/officeart/2005/8/layout/list1"/>
    <dgm:cxn modelId="{9A929BFA-1D53-8040-A06D-8CD6705A05AF}" type="presParOf" srcId="{C14E99EC-60BA-5A49-A2E3-AAF2B545DC56}" destId="{0509F58E-3F2E-8C49-84B4-D18E914CAD90}" srcOrd="1" destOrd="0" presId="urn:microsoft.com/office/officeart/2005/8/layout/list1"/>
    <dgm:cxn modelId="{B029175B-6EC1-4E46-B811-F605DEEEE10C}" type="presParOf" srcId="{A5AE87FA-8100-A34A-B7AD-B6979AAFF530}" destId="{38F129F8-62C5-1D45-A165-CABA2C84FEFA}" srcOrd="9" destOrd="0" presId="urn:microsoft.com/office/officeart/2005/8/layout/list1"/>
    <dgm:cxn modelId="{06A0C83C-D3A8-1241-9872-8FAB631CBA37}" type="presParOf" srcId="{A5AE87FA-8100-A34A-B7AD-B6979AAFF530}" destId="{BA36F59A-75C2-4445-AF6B-F7E2E9BBD8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dgm:spPr/>
      <dgm:t>
        <a:bodyPr/>
        <a:lstStyle/>
        <a:p>
          <a:endParaRPr lang="en-US"/>
        </a:p>
      </dgm:t>
    </dgm:pt>
    <dgm:pt modelId="{2A57858C-2BBE-D04D-8DE0-52EE95C38CA9}">
      <dgm:prSet/>
      <dgm:spPr/>
      <dgm:t>
        <a:bodyPr/>
        <a:lstStyle/>
        <a:p>
          <a:pPr rtl="0"/>
          <a:r>
            <a:rPr lang="en-US" b="1" dirty="0" smtClean="0">
              <a:solidFill>
                <a:schemeClr val="bg1"/>
              </a:solidFill>
              <a:latin typeface="+mj-lt"/>
            </a:rPr>
            <a:t>Involves conducting an informal, pragmatic risk analysis on organization’s IT systems</a:t>
          </a:r>
          <a:endParaRPr lang="en-US" b="1" dirty="0">
            <a:solidFill>
              <a:schemeClr val="bg1"/>
            </a:solidFill>
            <a:latin typeface="+mj-lt"/>
          </a:endParaRPr>
        </a:p>
      </dgm:t>
    </dgm:pt>
    <dgm:pt modelId="{954D84FE-0261-F547-A60E-C1CC82ABA4A1}" type="parTrans" cxnId="{F257D48E-B440-D741-A6F1-453919363048}">
      <dgm:prSet/>
      <dgm:spPr/>
      <dgm:t>
        <a:bodyPr/>
        <a:lstStyle/>
        <a:p>
          <a:endParaRPr lang="en-US"/>
        </a:p>
      </dgm:t>
    </dgm:pt>
    <dgm:pt modelId="{0AE44805-AA6D-FB41-B199-CD942AED48A4}" type="sibTrans" cxnId="{F257D48E-B440-D741-A6F1-453919363048}">
      <dgm:prSet/>
      <dgm:spPr/>
      <dgm:t>
        <a:bodyPr/>
        <a:lstStyle/>
        <a:p>
          <a:endParaRPr lang="en-US"/>
        </a:p>
      </dgm:t>
    </dgm:pt>
    <dgm:pt modelId="{B20EDA8B-8B7B-D948-BF96-9FBBC3FCBD37}">
      <dgm:prSet/>
      <dgm:spPr/>
      <dgm:t>
        <a:bodyPr/>
        <a:lstStyle/>
        <a:p>
          <a:pPr rtl="0"/>
          <a:r>
            <a:rPr lang="en-US" b="1" dirty="0" smtClean="0">
              <a:solidFill>
                <a:schemeClr val="bg1"/>
              </a:solidFill>
              <a:latin typeface="+mj-lt"/>
            </a:rPr>
            <a:t>Exploits knowledge and expertise of analyst</a:t>
          </a:r>
          <a:endParaRPr lang="en-US" b="1" dirty="0">
            <a:solidFill>
              <a:schemeClr val="bg1"/>
            </a:solidFill>
            <a:latin typeface="+mj-lt"/>
          </a:endParaRPr>
        </a:p>
      </dgm:t>
    </dgm:pt>
    <dgm:pt modelId="{7D01EB28-4B62-DC42-9FCF-8F9C33553C34}" type="parTrans" cxnId="{0DAD35D6-E934-9245-B127-F4C87F663B0E}">
      <dgm:prSet/>
      <dgm:spPr/>
      <dgm:t>
        <a:bodyPr/>
        <a:lstStyle/>
        <a:p>
          <a:endParaRPr lang="en-US"/>
        </a:p>
      </dgm:t>
    </dgm:pt>
    <dgm:pt modelId="{8FC57874-0162-4D44-AF0F-AC8A95AA8CD6}" type="sibTrans" cxnId="{0DAD35D6-E934-9245-B127-F4C87F663B0E}">
      <dgm:prSet/>
      <dgm:spPr/>
      <dgm:t>
        <a:bodyPr/>
        <a:lstStyle/>
        <a:p>
          <a:endParaRPr lang="en-US"/>
        </a:p>
      </dgm:t>
    </dgm:pt>
    <dgm:pt modelId="{AA5F80DB-A98D-B74F-A111-A31D3D5CD497}">
      <dgm:prSet/>
      <dgm:spPr/>
      <dgm:t>
        <a:bodyPr/>
        <a:lstStyle/>
        <a:p>
          <a:pPr rtl="0"/>
          <a:r>
            <a:rPr lang="en-US" b="1" smtClean="0">
              <a:solidFill>
                <a:schemeClr val="bg1"/>
              </a:solidFill>
              <a:latin typeface="+mj-lt"/>
            </a:rPr>
            <a:t>Fairly quick and cheap</a:t>
          </a:r>
          <a:endParaRPr lang="en-US" b="1">
            <a:solidFill>
              <a:schemeClr val="bg1"/>
            </a:solidFill>
            <a:latin typeface="+mj-lt"/>
          </a:endParaRPr>
        </a:p>
      </dgm:t>
    </dgm:pt>
    <dgm:pt modelId="{8FE328AD-1C02-8D4E-9E71-02BFA60C30A4}" type="parTrans" cxnId="{CFA9F622-D78E-2540-9006-FB009C9BAF34}">
      <dgm:prSet/>
      <dgm:spPr/>
      <dgm:t>
        <a:bodyPr/>
        <a:lstStyle/>
        <a:p>
          <a:endParaRPr lang="en-US"/>
        </a:p>
      </dgm:t>
    </dgm:pt>
    <dgm:pt modelId="{78CB8566-7A5F-2644-9887-08120592FBF7}" type="sibTrans" cxnId="{CFA9F622-D78E-2540-9006-FB009C9BAF34}">
      <dgm:prSet/>
      <dgm:spPr/>
      <dgm:t>
        <a:bodyPr/>
        <a:lstStyle/>
        <a:p>
          <a:endParaRPr lang="en-US"/>
        </a:p>
      </dgm:t>
    </dgm:pt>
    <dgm:pt modelId="{15FAB895-8CB9-9B49-8125-44D98B42A690}">
      <dgm:prSet/>
      <dgm:spPr/>
      <dgm:t>
        <a:bodyPr/>
        <a:lstStyle/>
        <a:p>
          <a:pPr rtl="0"/>
          <a:r>
            <a:rPr lang="en-US" b="1" smtClean="0">
              <a:solidFill>
                <a:schemeClr val="bg1"/>
              </a:solidFill>
              <a:latin typeface="+mj-lt"/>
            </a:rPr>
            <a:t>Judgments can be made about vulnerabilities and risks that baseline approach would not address</a:t>
          </a:r>
          <a:endParaRPr lang="en-US" b="1">
            <a:solidFill>
              <a:schemeClr val="bg1"/>
            </a:solidFill>
            <a:latin typeface="+mj-lt"/>
          </a:endParaRPr>
        </a:p>
      </dgm:t>
    </dgm:pt>
    <dgm:pt modelId="{563DE47D-4BF9-F04B-9AE8-379D146BD73D}" type="parTrans" cxnId="{8B3D4D45-B486-7C4B-B976-73F60BAF6DD9}">
      <dgm:prSet/>
      <dgm:spPr/>
      <dgm:t>
        <a:bodyPr/>
        <a:lstStyle/>
        <a:p>
          <a:endParaRPr lang="en-US"/>
        </a:p>
      </dgm:t>
    </dgm:pt>
    <dgm:pt modelId="{5917F969-3FD8-2049-81EC-E3562957CBE2}" type="sibTrans" cxnId="{8B3D4D45-B486-7C4B-B976-73F60BAF6DD9}">
      <dgm:prSet/>
      <dgm:spPr/>
      <dgm:t>
        <a:bodyPr/>
        <a:lstStyle/>
        <a:p>
          <a:endParaRPr lang="en-US"/>
        </a:p>
      </dgm:t>
    </dgm:pt>
    <dgm:pt modelId="{19DC7F8E-B240-264F-8C11-7BED88072C63}">
      <dgm:prSet/>
      <dgm:spPr/>
      <dgm:t>
        <a:bodyPr/>
        <a:lstStyle/>
        <a:p>
          <a:pPr rtl="0"/>
          <a:r>
            <a:rPr lang="en-US" b="1" dirty="0" smtClean="0">
              <a:solidFill>
                <a:schemeClr val="bg1"/>
              </a:solidFill>
              <a:latin typeface="+mj-lt"/>
            </a:rPr>
            <a:t>Some risks may be incorrectly assessed</a:t>
          </a:r>
          <a:endParaRPr lang="en-US" b="1" dirty="0">
            <a:solidFill>
              <a:schemeClr val="bg1"/>
            </a:solidFill>
            <a:latin typeface="+mj-lt"/>
          </a:endParaRPr>
        </a:p>
      </dgm:t>
    </dgm:pt>
    <dgm:pt modelId="{48BFF6BE-F928-AC4C-A2E1-179D534BF446}" type="parTrans" cxnId="{CCAC4BFA-3716-3741-BA24-5B5153FF97F2}">
      <dgm:prSet/>
      <dgm:spPr/>
      <dgm:t>
        <a:bodyPr/>
        <a:lstStyle/>
        <a:p>
          <a:endParaRPr lang="en-US"/>
        </a:p>
      </dgm:t>
    </dgm:pt>
    <dgm:pt modelId="{BE7B2E5A-4769-E74D-997C-F27D696B6102}" type="sibTrans" cxnId="{CCAC4BFA-3716-3741-BA24-5B5153FF97F2}">
      <dgm:prSet/>
      <dgm:spPr/>
      <dgm:t>
        <a:bodyPr/>
        <a:lstStyle/>
        <a:p>
          <a:endParaRPr lang="en-US"/>
        </a:p>
      </dgm:t>
    </dgm:pt>
    <dgm:pt modelId="{BD28DBB6-C4DD-D74F-BEF0-3A4C1CF73D9A}">
      <dgm:prSet/>
      <dgm:spPr/>
      <dgm:t>
        <a:bodyPr/>
        <a:lstStyle/>
        <a:p>
          <a:pPr rtl="0"/>
          <a:r>
            <a:rPr lang="en-US" b="1" smtClean="0">
              <a:solidFill>
                <a:schemeClr val="bg1"/>
              </a:solidFill>
              <a:latin typeface="+mj-lt"/>
            </a:rPr>
            <a:t>Skewed by analyst’s views, varies over time</a:t>
          </a:r>
          <a:endParaRPr lang="en-US" b="1">
            <a:solidFill>
              <a:schemeClr val="bg1"/>
            </a:solidFill>
            <a:latin typeface="+mj-lt"/>
          </a:endParaRPr>
        </a:p>
      </dgm:t>
    </dgm:pt>
    <dgm:pt modelId="{AD645BF4-A838-7946-A9D0-29942EC23D93}" type="parTrans" cxnId="{A4CADF72-86F4-B24C-BA62-1A0D2AE697C4}">
      <dgm:prSet/>
      <dgm:spPr/>
      <dgm:t>
        <a:bodyPr/>
        <a:lstStyle/>
        <a:p>
          <a:endParaRPr lang="en-US"/>
        </a:p>
      </dgm:t>
    </dgm:pt>
    <dgm:pt modelId="{3430F276-F137-B548-9657-0E956A1E8718}" type="sibTrans" cxnId="{A4CADF72-86F4-B24C-BA62-1A0D2AE697C4}">
      <dgm:prSet/>
      <dgm:spPr/>
      <dgm:t>
        <a:bodyPr/>
        <a:lstStyle/>
        <a:p>
          <a:endParaRPr lang="en-US"/>
        </a:p>
      </dgm:t>
    </dgm:pt>
    <dgm:pt modelId="{BFFEF84E-5E1E-F549-974D-E52A7D42E9E2}">
      <dgm:prSet/>
      <dgm:spPr/>
      <dgm:t>
        <a:bodyPr/>
        <a:lstStyle/>
        <a:p>
          <a:pPr rtl="0"/>
          <a:r>
            <a:rPr lang="en-US" b="1" dirty="0" smtClean="0">
              <a:solidFill>
                <a:schemeClr val="bg1"/>
              </a:solidFill>
              <a:latin typeface="+mj-lt"/>
            </a:rPr>
            <a:t>Suitable for small to medium sized organizations where IT systems are not necessarily essential</a:t>
          </a:r>
          <a:endParaRPr lang="en-US" b="1" dirty="0">
            <a:solidFill>
              <a:schemeClr val="bg1"/>
            </a:solidFill>
            <a:latin typeface="+mj-lt"/>
          </a:endParaRPr>
        </a:p>
      </dgm:t>
    </dgm:pt>
    <dgm:pt modelId="{A10B8917-C818-A947-9094-A9F3FCB1AD66}" type="parTrans" cxnId="{FE5AB739-4FF1-2142-99A6-9FFDBE45F00F}">
      <dgm:prSet/>
      <dgm:spPr/>
      <dgm:t>
        <a:bodyPr/>
        <a:lstStyle/>
        <a:p>
          <a:endParaRPr lang="en-US"/>
        </a:p>
      </dgm:t>
    </dgm:pt>
    <dgm:pt modelId="{460ACD97-3BDA-EA45-82A3-33B872591177}" type="sibTrans" cxnId="{FE5AB739-4FF1-2142-99A6-9FFDBE45F00F}">
      <dgm:prSet/>
      <dgm:spPr/>
      <dgm:t>
        <a:bodyPr/>
        <a:lstStyle/>
        <a:p>
          <a:endParaRPr lang="en-US"/>
        </a:p>
      </dgm:t>
    </dgm:pt>
    <dgm:pt modelId="{41995EC5-A2F8-D64C-83F8-E02A14283D59}" type="pres">
      <dgm:prSet presAssocID="{52C0516C-B13E-1043-A298-33EA116DC4A4}" presName="diagram" presStyleCnt="0">
        <dgm:presLayoutVars>
          <dgm:dir/>
          <dgm:resizeHandles val="exact"/>
        </dgm:presLayoutVars>
      </dgm:prSet>
      <dgm:spPr/>
      <dgm:t>
        <a:bodyPr/>
        <a:lstStyle/>
        <a:p>
          <a:endParaRPr lang="en-US"/>
        </a:p>
      </dgm:t>
    </dgm:pt>
    <dgm:pt modelId="{176AD136-B7C9-274B-BAA3-ED6F6C9CCA25}" type="pres">
      <dgm:prSet presAssocID="{2A57858C-2BBE-D04D-8DE0-52EE95C38CA9}" presName="node" presStyleLbl="node1" presStyleIdx="0" presStyleCnt="7">
        <dgm:presLayoutVars>
          <dgm:bulletEnabled val="1"/>
        </dgm:presLayoutVars>
      </dgm:prSet>
      <dgm:spPr/>
      <dgm:t>
        <a:bodyPr/>
        <a:lstStyle/>
        <a:p>
          <a:endParaRPr lang="en-US"/>
        </a:p>
      </dgm:t>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t>
        <a:bodyPr/>
        <a:lstStyle/>
        <a:p>
          <a:endParaRPr lang="en-US"/>
        </a:p>
      </dgm:t>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t>
        <a:bodyPr/>
        <a:lstStyle/>
        <a:p>
          <a:endParaRPr lang="en-US"/>
        </a:p>
      </dgm:t>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t>
        <a:bodyPr/>
        <a:lstStyle/>
        <a:p>
          <a:endParaRPr lang="en-US"/>
        </a:p>
      </dgm:t>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t>
        <a:bodyPr/>
        <a:lstStyle/>
        <a:p>
          <a:endParaRPr lang="en-US"/>
        </a:p>
      </dgm:t>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t>
        <a:bodyPr/>
        <a:lstStyle/>
        <a:p>
          <a:endParaRPr lang="en-US"/>
        </a:p>
      </dgm:t>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t>
        <a:bodyPr/>
        <a:lstStyle/>
        <a:p>
          <a:endParaRPr lang="en-US"/>
        </a:p>
      </dgm:t>
    </dgm:pt>
  </dgm:ptLst>
  <dgm:cxnLst>
    <dgm:cxn modelId="{F18E3FF2-AEDA-EA44-B635-03663005ED0C}" type="presOf" srcId="{52C0516C-B13E-1043-A298-33EA116DC4A4}" destId="{41995EC5-A2F8-D64C-83F8-E02A14283D59}"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497ED328-E2A6-E34B-80A0-FC20C0882F90}" type="presOf" srcId="{BD28DBB6-C4DD-D74F-BEF0-3A4C1CF73D9A}" destId="{79EB3C42-4ABA-5C4E-8FBD-D211A4BD5743}" srcOrd="0" destOrd="0" presId="urn:microsoft.com/office/officeart/2005/8/layout/default#2"/>
    <dgm:cxn modelId="{4F90F179-5BD5-5D43-BC74-57BD6AFA301D}" type="presOf" srcId="{19DC7F8E-B240-264F-8C11-7BED88072C63}" destId="{AEEE60DB-6458-F746-A183-1711429D5185}"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F257D48E-B440-D741-A6F1-453919363048}" srcId="{52C0516C-B13E-1043-A298-33EA116DC4A4}" destId="{2A57858C-2BBE-D04D-8DE0-52EE95C38CA9}" srcOrd="0" destOrd="0" parTransId="{954D84FE-0261-F547-A60E-C1CC82ABA4A1}" sibTransId="{0AE44805-AA6D-FB41-B199-CD942AED48A4}"/>
    <dgm:cxn modelId="{CFA9F622-D78E-2540-9006-FB009C9BAF34}" srcId="{52C0516C-B13E-1043-A298-33EA116DC4A4}" destId="{AA5F80DB-A98D-B74F-A111-A31D3D5CD497}" srcOrd="2" destOrd="0" parTransId="{8FE328AD-1C02-8D4E-9E71-02BFA60C30A4}" sibTransId="{78CB8566-7A5F-2644-9887-08120592FBF7}"/>
    <dgm:cxn modelId="{A4CADF72-86F4-B24C-BA62-1A0D2AE697C4}" srcId="{52C0516C-B13E-1043-A298-33EA116DC4A4}" destId="{BD28DBB6-C4DD-D74F-BEF0-3A4C1CF73D9A}" srcOrd="5" destOrd="0" parTransId="{AD645BF4-A838-7946-A9D0-29942EC23D93}" sibTransId="{3430F276-F137-B548-9657-0E956A1E8718}"/>
    <dgm:cxn modelId="{6F15FA2C-189F-3944-AEB7-2B11ABEB02E5}" type="presOf" srcId="{BFFEF84E-5E1E-F549-974D-E52A7D42E9E2}" destId="{7E7614A5-6B20-E94D-95D9-EF0CD561E626}" srcOrd="0" destOrd="0" presId="urn:microsoft.com/office/officeart/2005/8/layout/default#2"/>
    <dgm:cxn modelId="{3810ADCE-5681-954E-B5C5-0CA1BFF23B56}" type="presOf" srcId="{15FAB895-8CB9-9B49-8125-44D98B42A690}" destId="{43F73BA4-37E8-5C43-958E-410D6A2C3C31}"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86702834-F18E-5642-8D38-5817B5E156BE}" type="presOf" srcId="{2A57858C-2BBE-D04D-8DE0-52EE95C38CA9}" destId="{176AD136-B7C9-274B-BAA3-ED6F6C9CCA25}" srcOrd="0" destOrd="0" presId="urn:microsoft.com/office/officeart/2005/8/layout/default#2"/>
    <dgm:cxn modelId="{C3DAE7F1-EFF1-D241-BF1C-39643BA1446E}" type="presOf" srcId="{B20EDA8B-8B7B-D948-BF96-9FBBC3FCBD37}" destId="{DBDFDA52-54DF-FD4F-AF18-F58A40344FFD}"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smtClean="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smtClean="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smtClean="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smtClean="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b="1" dirty="0">
            <a:solidFill>
              <a:srgbClr val="000000"/>
            </a:solidFill>
            <a:latin typeface="+mn-lt"/>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2E982CC2-3E9C-014F-B55E-68CFAFD1E3FB}" type="presOf" srcId="{9F42375A-5320-094A-A640-A699CD782E17}" destId="{BD834E4E-EADA-B345-AC38-6D16DE09043E}"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AE9F3794-3C73-9A42-8D05-25097E2EE1DA}" srcId="{2734731C-F005-674A-BA10-F2D0638C0394}" destId="{38B53426-DC34-4446-B4CB-E6716DFF9AF3}" srcOrd="2" destOrd="0" parTransId="{8EB3CF16-BDEC-0749-836C-4475B58E6DCD}" sibTransId="{C4617085-B2EA-494F-AFAE-D9ECD67409B5}"/>
    <dgm:cxn modelId="{76270B34-2459-244D-82B9-7241EC938FA2}" type="presOf" srcId="{E1E3DE90-D6FE-9340-B1F8-30B0DB01B6BF}" destId="{ABEED7C0-C94D-2248-8E32-8FCC8D02CABC}" srcOrd="1" destOrd="0" presId="urn:microsoft.com/office/officeart/2005/8/layout/lProcess2"/>
    <dgm:cxn modelId="{215ED29F-AC00-294D-938B-FA83C694631B}" type="presOf" srcId="{8E09510D-0262-224D-8F22-11455F3A5B7D}" destId="{B9C642EB-0067-004D-B475-FD842CCA2E4C}" srcOrd="0" destOrd="0" presId="urn:microsoft.com/office/officeart/2005/8/layout/lProcess2"/>
    <dgm:cxn modelId="{45D43081-5DB1-5041-837F-E862A3014DB6}" type="presOf" srcId="{2734731C-F005-674A-BA10-F2D0638C0394}" destId="{4A4FE627-1C47-EC4A-8F07-2B937A0470D2}" srcOrd="0" destOrd="0" presId="urn:microsoft.com/office/officeart/2005/8/layout/lProcess2"/>
    <dgm:cxn modelId="{42E5365D-2CFD-BA42-8CE6-0323AD338E8C}" srcId="{8E09510D-0262-224D-8F22-11455F3A5B7D}" destId="{9F42375A-5320-094A-A640-A699CD782E17}" srcOrd="0" destOrd="0" parTransId="{DD5EAC86-A7F3-034F-A07B-8129F9858D96}" sibTransId="{7EAD22CD-FFDA-F945-A2D1-5B91E7149E1C}"/>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BA3DAB9C-2E1F-B445-AEDA-7B7626F011D2}" srcId="{38B53426-DC34-4446-B4CB-E6716DFF9AF3}" destId="{323A1022-FE6E-8741-920F-9FE763826367}" srcOrd="0" destOrd="0" parTransId="{21D9A743-31B7-CD42-950A-4692FD22E37B}" sibTransId="{443343D3-63B2-5544-B83B-7ED9D54D602C}"/>
    <dgm:cxn modelId="{49AC6604-C93E-E54A-B9B5-6E4FB73F77EB}" type="presOf" srcId="{8E09510D-0262-224D-8F22-11455F3A5B7D}" destId="{5F2B7152-3F37-0C41-93B2-201853DB5948}" srcOrd="1"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FC9D8E23-BC35-FB44-9EED-265D4240BA65}" type="presOf" srcId="{38B53426-DC34-4446-B4CB-E6716DFF9AF3}" destId="{12848076-7062-8049-A654-DC33219028CD}" srcOrd="0" destOrd="0" presId="urn:microsoft.com/office/officeart/2005/8/layout/lProcess2"/>
    <dgm:cxn modelId="{D4E84E95-D0A7-4540-869D-421E838252C1}" type="presOf" srcId="{323A1022-FE6E-8741-920F-9FE763826367}" destId="{BCB621A9-B1C9-BD48-AA11-D287835E0F6F}"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smtClean="0"/>
            <a:t>The lack of success in bringing them to justice has led to an increase in their numbers, boldness, and the global scale of their operations</a:t>
          </a:r>
          <a:endParaRPr lang="en-US" sz="1600" b="1" dirty="0"/>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smtClean="0"/>
            <a:t>Are difficult to profile</a:t>
          </a:r>
          <a:endParaRPr lang="en-US" b="1" dirty="0"/>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smtClean="0"/>
            <a:t>Tend to be young and very computer-savvy</a:t>
          </a:r>
          <a:endParaRPr lang="en-US" b="1" dirty="0"/>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smtClean="0"/>
            <a:t>Range of behavioral characteristics is wide</a:t>
          </a:r>
          <a:endParaRPr lang="en-US" b="1" dirty="0"/>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smtClean="0"/>
            <a:t>No cybercriminal databases exist that can point to likely suspects</a:t>
          </a:r>
          <a:endParaRPr lang="en-US" b="1" dirty="0"/>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t>
        <a:bodyPr/>
        <a:lstStyle/>
        <a:p>
          <a:endParaRPr lang="en-US"/>
        </a:p>
      </dgm:t>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t>
        <a:bodyPr/>
        <a:lstStyle/>
        <a:p>
          <a:endParaRPr lang="en-US"/>
        </a:p>
      </dgm:t>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t>
        <a:bodyPr/>
        <a:lstStyle/>
        <a:p>
          <a:endParaRPr lang="en-US"/>
        </a:p>
      </dgm:t>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t>
        <a:bodyPr/>
        <a:lstStyle/>
        <a:p>
          <a:endParaRPr lang="en-US"/>
        </a:p>
      </dgm:t>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t>
        <a:bodyPr/>
        <a:lstStyle/>
        <a:p>
          <a:endParaRPr lang="en-US"/>
        </a:p>
      </dgm:t>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t>
        <a:bodyPr/>
        <a:lstStyle/>
        <a:p>
          <a:endParaRPr lang="en-US"/>
        </a:p>
      </dgm:t>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t>
        <a:bodyPr/>
        <a:lstStyle/>
        <a:p>
          <a:endParaRPr lang="en-US"/>
        </a:p>
      </dgm:t>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t>
        <a:bodyPr/>
        <a:lstStyle/>
        <a:p>
          <a:endParaRPr lang="en-US"/>
        </a:p>
      </dgm:t>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t>
        <a:bodyPr/>
        <a:lstStyle/>
        <a:p>
          <a:endParaRPr lang="en-US"/>
        </a:p>
      </dgm:t>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t>
        <a:bodyPr/>
        <a:lstStyle/>
        <a:p>
          <a:endParaRPr lang="en-US"/>
        </a:p>
      </dgm:t>
    </dgm:pt>
  </dgm:ptLst>
  <dgm:cxnLst>
    <dgm:cxn modelId="{2C18E298-3BFB-274C-B538-5EB392394480}" srcId="{6A3EF79A-8C06-6745-B1C5-D109B715FC3E}" destId="{2B5FBFA6-0B41-9643-9EB1-BF2BD75E7E49}" srcOrd="2" destOrd="0" parTransId="{55D8E2D5-DA85-B645-B137-1B3A1B43AE51}" sibTransId="{B7FCF693-3C72-034C-AFE4-FB94AD9535F3}"/>
    <dgm:cxn modelId="{4ACD1AAF-DA30-7546-ACFC-F980EDA5B7D4}" type="presOf" srcId="{7746E60B-C936-EC4E-98B7-71C3EEAEBBE2}" destId="{9BA7AE85-C67D-E64A-AE6A-58AB165F3DCE}" srcOrd="0" destOrd="0" presId="urn:microsoft.com/office/officeart/2005/8/layout/StepDownProcess"/>
    <dgm:cxn modelId="{D7B029D1-61B9-7740-ACFD-A2AEDC050FE2}" type="presOf" srcId="{834C9CC1-92EF-5F42-B97F-F407C9B4082B}" destId="{0EA7C682-6C44-6347-912A-FB955436F6A5}" srcOrd="0" destOrd="0" presId="urn:microsoft.com/office/officeart/2005/8/layout/StepDownProcess"/>
    <dgm:cxn modelId="{11FB578B-6089-DF4B-A03A-20AC3969FFD7}" type="presOf" srcId="{7DE00DE2-2897-3F49-8952-536EE0E4D028}" destId="{A80E5A6D-3948-7848-89D4-B0D1271EA71F}"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88143899-04E1-EE49-9776-BABEC257F133}" srcId="{6A3EF79A-8C06-6745-B1C5-D109B715FC3E}" destId="{7746E60B-C936-EC4E-98B7-71C3EEAEBBE2}" srcOrd="3" destOrd="0" parTransId="{F2EB8461-AD8C-C249-8D18-C57741423E7B}" sibTransId="{2837E3BC-62CA-A545-A973-F86F96305358}"/>
    <dgm:cxn modelId="{49345E71-4685-BD41-B1AD-6B550907B41A}" type="presOf" srcId="{2B5FBFA6-0B41-9643-9EB1-BF2BD75E7E49}" destId="{7D25303F-2630-4E46-B78A-E92CC4AD461F}" srcOrd="0" destOrd="0" presId="urn:microsoft.com/office/officeart/2005/8/layout/StepDownProcess"/>
    <dgm:cxn modelId="{535155E8-9E18-9A41-9438-B29C12218F28}" srcId="{6A3EF79A-8C06-6745-B1C5-D109B715FC3E}" destId="{7DE00DE2-2897-3F49-8952-536EE0E4D028}" srcOrd="0" destOrd="0" parTransId="{FC5E9920-7003-034A-B3C4-6062E347DB19}" sibTransId="{B7D385D1-6EA9-034A-94F5-19A194BD9A21}"/>
    <dgm:cxn modelId="{A998A378-F699-3B47-BF5D-B6AD370FB1ED}" type="presOf" srcId="{6A3EF79A-8C06-6745-B1C5-D109B715FC3E}" destId="{218B43E0-C7E9-284B-8138-C90615ABFFCC}" srcOrd="0" destOrd="0" presId="urn:microsoft.com/office/officeart/2005/8/layout/StepDownProcess"/>
    <dgm:cxn modelId="{17A9BFE6-4581-7F4B-94E4-3BADDA45BA09}" srcId="{6A3EF79A-8C06-6745-B1C5-D109B715FC3E}" destId="{834C9CC1-92EF-5F42-B97F-F407C9B4082B}" srcOrd="1" destOrd="0" parTransId="{734EA794-BDC9-D94C-8A88-3B7D50B5A15B}" sibTransId="{33589800-CCBC-2841-9379-75306C64D77F}"/>
    <dgm:cxn modelId="{7D9EA2D8-9A9B-1E47-8D89-A9243A3D72E5}" type="presOf" srcId="{0A6763C8-BE77-4D4A-BF28-67792153022D}" destId="{D8841DC8-2D80-114B-8E46-94E63496AFDA}" srcOrd="0" destOrd="0" presId="urn:microsoft.com/office/officeart/2005/8/layout/StepDownProcess"/>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smtClean="0">
              <a:latin typeface="+mj-lt"/>
            </a:rPr>
            <a:t>Are influenced by the success of cybercriminals and the lack of success of law enforcement</a:t>
          </a:r>
          <a:endParaRPr lang="en-US" b="1" dirty="0">
            <a:latin typeface="+mj-lt"/>
          </a:endParaRP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smtClean="0">
              <a:latin typeface="+mj-lt"/>
            </a:rPr>
            <a:t>Many of these organizations have not invested sufficiently in technical, physical, and human-factor resources to prevent attacks</a:t>
          </a:r>
          <a:endParaRPr lang="en-US" sz="2000" b="1" dirty="0">
            <a:latin typeface="+mj-lt"/>
          </a:endParaRP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smtClean="0">
              <a:latin typeface="+mj-lt"/>
            </a:rPr>
            <a:t>Reporting rates tend to be low because of a lack of confidence in law enforcement, concern about corporate reputation, and a concern about civil liability</a:t>
          </a:r>
          <a:endParaRPr lang="en-US" sz="2000" b="1" dirty="0">
            <a:latin typeface="+mj-lt"/>
          </a:endParaRP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t>
        <a:bodyPr/>
        <a:lstStyle/>
        <a:p>
          <a:endParaRPr lang="en-US"/>
        </a:p>
      </dgm:t>
    </dgm:pt>
    <dgm:pt modelId="{2AA0AD40-7970-2B4B-A374-C3EBFCA3E6D2}" type="pres">
      <dgm:prSet presAssocID="{D72DC5D2-3EB7-F041-9D9D-B8CDBE470CE8}" presName="firstNode" presStyleLbl="node1" presStyleIdx="0" presStyleCnt="3">
        <dgm:presLayoutVars>
          <dgm:bulletEnabled val="1"/>
        </dgm:presLayoutVars>
      </dgm:prSet>
      <dgm:spPr/>
      <dgm:t>
        <a:bodyPr/>
        <a:lstStyle/>
        <a:p>
          <a:endParaRPr lang="en-US"/>
        </a:p>
      </dgm:t>
    </dgm:pt>
    <dgm:pt modelId="{B444D23F-63AE-4F4E-B416-2E7C1FE535F4}" type="pres">
      <dgm:prSet presAssocID="{F76526B3-A477-1440-A571-7CEBC993BD8C}" presName="sibTrans" presStyleLbl="sibTrans2D1" presStyleIdx="0" presStyleCnt="2"/>
      <dgm:spPr/>
      <dgm:t>
        <a:bodyPr/>
        <a:lstStyle/>
        <a:p>
          <a:endParaRPr lang="en-US"/>
        </a:p>
      </dgm:t>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t>
        <a:bodyPr/>
        <a:lstStyle/>
        <a:p>
          <a:endParaRPr lang="en-US"/>
        </a:p>
      </dgm:t>
    </dgm:pt>
    <dgm:pt modelId="{7576C177-1ED3-4D4F-975D-5EDCC8B2E00E}" type="pres">
      <dgm:prSet presAssocID="{BA76A54B-1970-1844-8103-8110FEC9978F}" presName="sibTrans" presStyleLbl="sibTrans2D1" presStyleIdx="1" presStyleCnt="2"/>
      <dgm:spPr/>
      <dgm:t>
        <a:bodyPr/>
        <a:lstStyle/>
        <a:p>
          <a:endParaRPr lang="en-US"/>
        </a:p>
      </dgm:t>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t>
        <a:bodyPr/>
        <a:lstStyle/>
        <a:p>
          <a:endParaRPr lang="en-US"/>
        </a:p>
      </dgm:t>
    </dgm:pt>
  </dgm:ptLst>
  <dgm:cxnLst>
    <dgm:cxn modelId="{17DEC44E-95EC-9F4F-BF62-8DE8C788F058}" type="presOf" srcId="{F76526B3-A477-1440-A571-7CEBC993BD8C}" destId="{B444D23F-63AE-4F4E-B416-2E7C1FE535F4}" srcOrd="0" destOrd="0" presId="urn:microsoft.com/office/officeart/2005/8/layout/bProcess2"/>
    <dgm:cxn modelId="{8EF72DCE-490A-3640-94F3-92591DFDE064}" type="presOf" srcId="{5C83043C-BCBA-1844-8E3C-D47929E60976}" destId="{BD22E29C-3798-EA46-B56B-34DCF8F800BF}" srcOrd="0" destOrd="0" presId="urn:microsoft.com/office/officeart/2005/8/layout/bProcess2"/>
    <dgm:cxn modelId="{4A0F4334-96C4-1044-9A13-099B3E5617FA}" type="presOf" srcId="{D72DC5D2-3EB7-F041-9D9D-B8CDBE470CE8}" destId="{2AA0AD40-7970-2B4B-A374-C3EBFCA3E6D2}"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F64DAAFE-5385-5F46-92A3-DE373CCB02B9}" srcId="{2B6DA447-5198-104A-8237-84FB217C95F8}" destId="{5C83043C-BCBA-1844-8E3C-D47929E60976}" srcOrd="2" destOrd="0" parTransId="{444A042E-EE41-224B-8BAE-B3779E519853}" sibTransId="{FD572A45-FD66-8B4A-A001-BD6983A3CE16}"/>
    <dgm:cxn modelId="{EBA85404-66B1-C44B-ACB4-5FA96D4A8FD8}" srcId="{2B6DA447-5198-104A-8237-84FB217C95F8}" destId="{A9912942-2EE6-294D-B6E4-048865A3079B}" srcOrd="1" destOrd="0" parTransId="{D3ECB742-7EB8-CA4B-BB3C-47901076D2D9}" sibTransId="{BA76A54B-1970-1844-8103-8110FEC9978F}"/>
    <dgm:cxn modelId="{3DE5C316-154F-CC4A-8188-51A48B642444}" type="presOf" srcId="{2B6DA447-5198-104A-8237-84FB217C95F8}" destId="{4CC37ED1-7663-E14D-8357-9629D0C33CA6}"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7567" y="1353410"/>
          <a:ext cx="2261964" cy="1357178"/>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What assets need to be protected</a:t>
          </a:r>
        </a:p>
      </dsp:txBody>
      <dsp:txXfrm>
        <a:off x="47317" y="1393160"/>
        <a:ext cx="2182464" cy="1277678"/>
      </dsp:txXfrm>
    </dsp:sp>
    <dsp:sp modelId="{29C810DC-3DD5-5349-B6C4-53BFAF5170C0}">
      <dsp:nvSpPr>
        <dsp:cNvPr id="0" name=""/>
        <dsp:cNvSpPr/>
      </dsp:nvSpPr>
      <dsp:spPr>
        <a:xfrm>
          <a:off x="2495728" y="1751516"/>
          <a:ext cx="479536" cy="560967"/>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495728" y="1863709"/>
        <a:ext cx="335675" cy="336581"/>
      </dsp:txXfrm>
    </dsp:sp>
    <dsp:sp modelId="{F0EE840A-6A6A-8C4E-BD43-645284D74784}">
      <dsp:nvSpPr>
        <dsp:cNvPr id="0" name=""/>
        <dsp:cNvSpPr/>
      </dsp:nvSpPr>
      <dsp:spPr>
        <a:xfrm>
          <a:off x="3174317" y="1353410"/>
          <a:ext cx="2261964" cy="1357178"/>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How are those assets threatened</a:t>
          </a:r>
        </a:p>
      </dsp:txBody>
      <dsp:txXfrm>
        <a:off x="3214067" y="1393160"/>
        <a:ext cx="2182464" cy="1277678"/>
      </dsp:txXfrm>
    </dsp:sp>
    <dsp:sp modelId="{106A60B2-E17B-6846-A742-BD11872B615E}">
      <dsp:nvSpPr>
        <dsp:cNvPr id="0" name=""/>
        <dsp:cNvSpPr/>
      </dsp:nvSpPr>
      <dsp:spPr>
        <a:xfrm>
          <a:off x="5662478" y="1751516"/>
          <a:ext cx="479536" cy="560967"/>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662478" y="1863709"/>
        <a:ext cx="335675" cy="336581"/>
      </dsp:txXfrm>
    </dsp:sp>
    <dsp:sp modelId="{5E945862-EF2F-A845-884B-12FE5750CF76}">
      <dsp:nvSpPr>
        <dsp:cNvPr id="0" name=""/>
        <dsp:cNvSpPr/>
      </dsp:nvSpPr>
      <dsp:spPr>
        <a:xfrm>
          <a:off x="6341067" y="1353410"/>
          <a:ext cx="2261964" cy="1357178"/>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latin typeface="+mn-lt"/>
            </a:rPr>
            <a:t>What can be done to counter those threats</a:t>
          </a:r>
        </a:p>
      </dsp:txBody>
      <dsp:txXfrm>
        <a:off x="6380817" y="1393160"/>
        <a:ext cx="2182464" cy="1277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Notice</a:t>
          </a:r>
          <a:endParaRPr lang="en-US" sz="2200" kern="1200" dirty="0">
            <a:solidFill>
              <a:schemeClr val="bg1"/>
            </a:solidFill>
            <a:effectLst/>
          </a:endParaRP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Enforcement</a:t>
          </a:r>
        </a:p>
      </dsp:txBody>
      <dsp:txXfrm>
        <a:off x="4921359" y="1537238"/>
        <a:ext cx="1788765" cy="10732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18835"/>
          <a:ext cx="8229600" cy="3906000"/>
        </a:xfrm>
        <a:prstGeom prst="rect">
          <a:avLst/>
        </a:prstGeom>
        <a:solidFill>
          <a:schemeClr val="lt1">
            <a:alpha val="90000"/>
            <a:hueOff val="0"/>
            <a:satOff val="0"/>
            <a:lumOff val="0"/>
            <a:alphaOff val="0"/>
          </a:schemeClr>
        </a:solidFill>
        <a:ln w="9525" cap="flat" cmpd="sng" algn="ctr">
          <a:solidFill>
            <a:schemeClr val="accent6">
              <a:lumMod val="5000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dirty="0" smtClean="0">
              <a:latin typeface="+mn-lt"/>
            </a:rPr>
            <a:t>Deals with personal information collected and used by federal agencies</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determine records kept</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forbid records being used for other purposes </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obtain access to records and to correct and amend records as appropriate</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Ensures agencies properly collect, maintain, and use personal information</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Creates a private right of action for individuals</a:t>
          </a:r>
          <a:endParaRPr lang="en-US" sz="2000" b="0" kern="1200" dirty="0">
            <a:latin typeface="+mn-lt"/>
          </a:endParaRPr>
        </a:p>
      </dsp:txBody>
      <dsp:txXfrm>
        <a:off x="0" y="318835"/>
        <a:ext cx="8229600" cy="3906000"/>
      </dsp:txXfrm>
    </dsp:sp>
    <dsp:sp modelId="{BA411A9E-1404-DB4C-8325-0520C6FD7F93}">
      <dsp:nvSpPr>
        <dsp:cNvPr id="0" name=""/>
        <dsp:cNvSpPr/>
      </dsp:nvSpPr>
      <dsp:spPr>
        <a:xfrm>
          <a:off x="411480" y="23635"/>
          <a:ext cx="5760720" cy="590400"/>
        </a:xfrm>
        <a:prstGeom prst="roundRect">
          <a:avLst/>
        </a:prstGeom>
        <a:solidFill>
          <a:schemeClr val="accent6">
            <a:lumMod val="75000"/>
          </a:schemeClr>
        </a:solidFill>
        <a:ln>
          <a:solidFill>
            <a:schemeClr val="accent6">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bg1"/>
              </a:solidFill>
            </a:rPr>
            <a:t>Privacy Act of 1974</a:t>
          </a:r>
          <a:endParaRPr lang="en-US" sz="2000" kern="1200" dirty="0">
            <a:solidFill>
              <a:schemeClr val="bg1"/>
            </a:solidFill>
          </a:endParaRPr>
        </a:p>
      </dsp:txBody>
      <dsp:txXfrm>
        <a:off x="440301" y="52456"/>
        <a:ext cx="5703078"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1</a:t>
          </a:r>
          <a:endParaRPr lang="en-US" sz="1200" b="1" i="0" kern="1200" dirty="0">
            <a:solidFill>
              <a:schemeClr val="bg1"/>
            </a:solidFill>
            <a:latin typeface="+mn-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positive stimulus and instill confidence</a:t>
          </a:r>
          <a:endParaRPr lang="en-US" sz="2400" kern="1200" dirty="0">
            <a:solidFill>
              <a:schemeClr val="bg1"/>
            </a:solidFill>
            <a:latin typeface="+mn-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2</a:t>
          </a:r>
          <a:endParaRPr lang="en-US" sz="1200" b="1" i="0" kern="1200" dirty="0">
            <a:solidFill>
              <a:schemeClr val="bg1"/>
            </a:solidFill>
            <a:latin typeface="+mn-lt"/>
            <a:ea typeface="+mn-ea"/>
          </a:endParaRP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smtClean="0">
              <a:solidFill>
                <a:schemeClr val="bg1"/>
              </a:solidFill>
              <a:latin typeface="+mn-lt"/>
              <a:ea typeface="+mn-ea"/>
            </a:rPr>
            <a:t>Be educational</a:t>
          </a:r>
          <a:endParaRPr lang="en-US" sz="2400" b="0" i="0" kern="1200" dirty="0">
            <a:solidFill>
              <a:schemeClr val="bg1"/>
            </a:solidFill>
            <a:latin typeface="+mn-lt"/>
            <a:ea typeface="+mn-ea"/>
          </a:endParaRP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3</a:t>
          </a:r>
          <a:endParaRPr lang="en-US" sz="1200" b="1" i="0" kern="1200" dirty="0">
            <a:solidFill>
              <a:schemeClr val="bg1"/>
            </a:solidFill>
            <a:latin typeface="+mn-lt"/>
            <a:ea typeface="+mn-ea"/>
          </a:endParaRP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Provide a measure of support</a:t>
          </a:r>
          <a:endParaRPr lang="en-US" sz="2400" kern="1200" dirty="0">
            <a:solidFill>
              <a:schemeClr val="bg1"/>
            </a:solidFill>
            <a:latin typeface="+mn-lt"/>
            <a:ea typeface="+mn-ea"/>
          </a:endParaRP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4</a:t>
          </a:r>
          <a:endParaRPr lang="en-US" sz="1200" b="1" i="0" kern="1200" dirty="0">
            <a:solidFill>
              <a:schemeClr val="bg1"/>
            </a:solidFill>
            <a:latin typeface="+mn-lt"/>
            <a:ea typeface="+mn-ea"/>
          </a:endParaRP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means of deterrence and discipline</a:t>
          </a:r>
          <a:endParaRPr lang="en-US" sz="2400" kern="1200" dirty="0">
            <a:solidFill>
              <a:schemeClr val="bg1"/>
            </a:solidFill>
            <a:latin typeface="+mn-lt"/>
            <a:ea typeface="+mn-ea"/>
          </a:endParaRP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5</a:t>
          </a:r>
          <a:endParaRPr lang="en-US" sz="1200" b="1" i="0" kern="1200" dirty="0">
            <a:solidFill>
              <a:schemeClr val="bg1"/>
            </a:solidFill>
            <a:latin typeface="+mn-lt"/>
            <a:ea typeface="+mn-ea"/>
          </a:endParaRP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Enhance the profession's public image</a:t>
          </a:r>
          <a:endParaRPr lang="en-US" sz="2400" kern="1200" dirty="0">
            <a:solidFill>
              <a:schemeClr val="bg1"/>
            </a:solidFill>
            <a:latin typeface="+mn-lt"/>
            <a:ea typeface="+mn-ea"/>
          </a:endParaRPr>
        </a:p>
      </dsp:txBody>
      <dsp:txXfrm rot="-5400000">
        <a:off x="492795" y="2340099"/>
        <a:ext cx="7028666" cy="412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9144000" cy="1531620"/>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latin typeface="+mn-lt"/>
            </a:rPr>
            <a:t>IT SECURITY MANAGEMENT:  A process used to achieve and maintain appropriate levels of confidentiality, integrity, availability, accountability, authenticity, and reliability.  IT security management functions include:</a:t>
          </a:r>
          <a:endParaRPr lang="en-US" sz="2200" b="0" kern="1200" dirty="0">
            <a:latin typeface="+mn-lt"/>
          </a:endParaRPr>
        </a:p>
      </dsp:txBody>
      <dsp:txXfrm>
        <a:off x="0" y="0"/>
        <a:ext cx="9144000" cy="1531620"/>
      </dsp:txXfrm>
    </dsp:sp>
    <dsp:sp modelId="{1C84FA8C-ED9A-FC43-A391-DDDD79295E98}">
      <dsp:nvSpPr>
        <dsp:cNvPr id="0" name=""/>
        <dsp:cNvSpPr/>
      </dsp:nvSpPr>
      <dsp:spPr>
        <a:xfrm>
          <a:off x="3146" y="1531620"/>
          <a:ext cx="124625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Determining organizational         IT security objectives, strategies, and policies</a:t>
          </a:r>
          <a:endParaRPr lang="en-US" sz="1200" b="1" kern="1200" dirty="0">
            <a:latin typeface="+mn-lt"/>
          </a:endParaRPr>
        </a:p>
      </dsp:txBody>
      <dsp:txXfrm>
        <a:off x="3146" y="1531620"/>
        <a:ext cx="1246252" cy="3216402"/>
      </dsp:txXfrm>
    </dsp:sp>
    <dsp:sp modelId="{133A0DB5-B4DC-EE4F-97ED-465127DA17DB}">
      <dsp:nvSpPr>
        <dsp:cNvPr id="0" name=""/>
        <dsp:cNvSpPr/>
      </dsp:nvSpPr>
      <dsp:spPr>
        <a:xfrm>
          <a:off x="1249398" y="1531620"/>
          <a:ext cx="1144749"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smtClean="0">
              <a:latin typeface="+mn-lt"/>
            </a:rPr>
            <a:t>Determining organizational IT security requirements</a:t>
          </a:r>
          <a:endParaRPr lang="en-US" sz="1200" b="1" kern="1200" dirty="0">
            <a:latin typeface="+mn-lt"/>
          </a:endParaRPr>
        </a:p>
      </dsp:txBody>
      <dsp:txXfrm>
        <a:off x="1249398" y="1531620"/>
        <a:ext cx="1144749" cy="3216402"/>
      </dsp:txXfrm>
    </dsp:sp>
    <dsp:sp modelId="{91F63209-B40C-294A-A932-B982AEBD2ABF}">
      <dsp:nvSpPr>
        <dsp:cNvPr id="0" name=""/>
        <dsp:cNvSpPr/>
      </dsp:nvSpPr>
      <dsp:spPr>
        <a:xfrm>
          <a:off x="2394148" y="1531620"/>
          <a:ext cx="1247343"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smtClean="0">
              <a:latin typeface="+mn-lt"/>
            </a:rPr>
            <a:t>Identifying and analyzing security threats to IT assets within the organization</a:t>
          </a:r>
          <a:endParaRPr lang="en-US" sz="1200" b="1" kern="1200" dirty="0">
            <a:latin typeface="+mn-lt"/>
          </a:endParaRPr>
        </a:p>
      </dsp:txBody>
      <dsp:txXfrm>
        <a:off x="2394148" y="1531620"/>
        <a:ext cx="1247343" cy="3216402"/>
      </dsp:txXfrm>
    </dsp:sp>
    <dsp:sp modelId="{1932F4D9-3099-CD47-A33A-8F7F982E4626}">
      <dsp:nvSpPr>
        <dsp:cNvPr id="0" name=""/>
        <dsp:cNvSpPr/>
      </dsp:nvSpPr>
      <dsp:spPr>
        <a:xfrm>
          <a:off x="3641491" y="1531620"/>
          <a:ext cx="101410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Identifying and analyzing risks</a:t>
          </a:r>
          <a:endParaRPr lang="en-US" sz="1200" b="1" kern="1200" dirty="0">
            <a:latin typeface="+mn-lt"/>
          </a:endParaRPr>
        </a:p>
      </dsp:txBody>
      <dsp:txXfrm>
        <a:off x="3641491" y="1531620"/>
        <a:ext cx="1014101" cy="3216402"/>
      </dsp:txXfrm>
    </dsp:sp>
    <dsp:sp modelId="{32E9282E-07BA-1F46-8BAE-3D761FEF1ED8}">
      <dsp:nvSpPr>
        <dsp:cNvPr id="0" name=""/>
        <dsp:cNvSpPr/>
      </dsp:nvSpPr>
      <dsp:spPr>
        <a:xfrm>
          <a:off x="4655592" y="1531620"/>
          <a:ext cx="117466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Specifying appropriate safeguards</a:t>
          </a:r>
          <a:endParaRPr lang="en-US" sz="1200" b="1" kern="1200" dirty="0">
            <a:latin typeface="+mn-lt"/>
          </a:endParaRPr>
        </a:p>
      </dsp:txBody>
      <dsp:txXfrm>
        <a:off x="4655592" y="1531620"/>
        <a:ext cx="1174661" cy="3216402"/>
      </dsp:txXfrm>
    </dsp:sp>
    <dsp:sp modelId="{24676DF4-7AD2-B944-AB30-B7D9C5A5000D}">
      <dsp:nvSpPr>
        <dsp:cNvPr id="0" name=""/>
        <dsp:cNvSpPr/>
      </dsp:nvSpPr>
      <dsp:spPr>
        <a:xfrm>
          <a:off x="5830254" y="1523997"/>
          <a:ext cx="1241585" cy="3231647"/>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11175" rtl="0">
            <a:lnSpc>
              <a:spcPct val="90000"/>
            </a:lnSpc>
            <a:spcBef>
              <a:spcPct val="0"/>
            </a:spcBef>
            <a:spcAft>
              <a:spcPct val="35000"/>
            </a:spcAft>
          </a:pPr>
          <a:r>
            <a:rPr lang="en-US" sz="1150" b="1" kern="1200" dirty="0" smtClean="0">
              <a:latin typeface="+mn-lt"/>
            </a:rPr>
            <a:t>Monitoring the implementation and operation of safeguards that are necessary in order to cost effectively protect the information and services within the organization</a:t>
          </a:r>
          <a:endParaRPr lang="en-US" sz="1150" b="1" kern="1200" dirty="0">
            <a:latin typeface="+mn-lt"/>
          </a:endParaRPr>
        </a:p>
      </dsp:txBody>
      <dsp:txXfrm>
        <a:off x="5830254" y="1523997"/>
        <a:ext cx="1241585" cy="3231647"/>
      </dsp:txXfrm>
    </dsp:sp>
    <dsp:sp modelId="{28C3CB3C-C7D2-CB49-A95C-0705ACD23DED}">
      <dsp:nvSpPr>
        <dsp:cNvPr id="0" name=""/>
        <dsp:cNvSpPr/>
      </dsp:nvSpPr>
      <dsp:spPr>
        <a:xfrm>
          <a:off x="7071840" y="1531620"/>
          <a:ext cx="1135230"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Developing and implementing a security awareness program</a:t>
          </a:r>
          <a:endParaRPr lang="en-US" sz="1200" b="1" kern="1200" dirty="0">
            <a:latin typeface="+mn-lt"/>
          </a:endParaRPr>
        </a:p>
      </dsp:txBody>
      <dsp:txXfrm>
        <a:off x="7071840" y="1531620"/>
        <a:ext cx="1135230" cy="3216402"/>
      </dsp:txXfrm>
    </dsp:sp>
    <dsp:sp modelId="{932EB49E-B7CA-6943-9EE4-2E29970FB7DB}">
      <dsp:nvSpPr>
        <dsp:cNvPr id="0" name=""/>
        <dsp:cNvSpPr/>
      </dsp:nvSpPr>
      <dsp:spPr>
        <a:xfrm>
          <a:off x="8207071" y="1531620"/>
          <a:ext cx="93378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mn-lt"/>
            </a:rPr>
            <a:t>Detecting and reacting to incidents</a:t>
          </a:r>
          <a:endParaRPr lang="en-US" sz="1200" b="1" kern="1200" dirty="0">
            <a:latin typeface="+mn-lt"/>
          </a:endParaRPr>
        </a:p>
      </dsp:txBody>
      <dsp:txXfrm>
        <a:off x="8207071" y="1531620"/>
        <a:ext cx="933782" cy="3216402"/>
      </dsp:txXfrm>
    </dsp:sp>
    <dsp:sp modelId="{FFE7BA93-BDD0-984C-89E5-5B213247846F}">
      <dsp:nvSpPr>
        <dsp:cNvPr id="0" name=""/>
        <dsp:cNvSpPr/>
      </dsp:nvSpPr>
      <dsp:spPr>
        <a:xfrm>
          <a:off x="0" y="4748022"/>
          <a:ext cx="9144000" cy="35737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mn-lt"/>
            </a:rPr>
            <a:t>First examine organization’s IT security:</a:t>
          </a:r>
          <a:endParaRPr lang="en-US" sz="2500" kern="1200" dirty="0">
            <a:latin typeface="+mn-lt"/>
          </a:endParaRP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smtClean="0">
              <a:latin typeface="+mn-lt"/>
            </a:rPr>
            <a:t>Objectives</a:t>
          </a:r>
          <a:r>
            <a:rPr lang="en-US" sz="1800" kern="1200" smtClean="0">
              <a:latin typeface="+mn-lt"/>
            </a:rPr>
            <a:t> - wanted IT security outcomes</a:t>
          </a:r>
          <a:endParaRPr lang="en-US" sz="1800" kern="1200" dirty="0">
            <a:latin typeface="+mn-lt"/>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dirty="0" smtClean="0">
              <a:latin typeface="+mn-lt"/>
            </a:rPr>
            <a:t>Strategies</a:t>
          </a:r>
          <a:r>
            <a:rPr lang="en-US" sz="1800" kern="1200" dirty="0" smtClean="0">
              <a:latin typeface="+mn-lt"/>
            </a:rPr>
            <a:t> - how to meet objectives</a:t>
          </a:r>
          <a:endParaRPr lang="en-US" sz="1800" kern="1200" dirty="0">
            <a:latin typeface="+mn-lt"/>
          </a:endParaRP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i="0" kern="1200" dirty="0" smtClean="0">
              <a:latin typeface="+mn-lt"/>
            </a:rPr>
            <a:t>Policies</a:t>
          </a:r>
          <a:r>
            <a:rPr lang="en-US" sz="1800" kern="1200" dirty="0" smtClean="0">
              <a:latin typeface="+mn-lt"/>
            </a:rPr>
            <a:t> - identify what needs to be done</a:t>
          </a:r>
          <a:endParaRPr lang="en-US" sz="1800" kern="1200" dirty="0">
            <a:latin typeface="+mn-lt"/>
          </a:endParaRP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6C59-715A-B042-B465-CD10C9F3F325}">
      <dsp:nvSpPr>
        <dsp:cNvPr id="0" name=""/>
        <dsp:cNvSpPr/>
      </dsp:nvSpPr>
      <dsp:spPr>
        <a:xfrm>
          <a:off x="0" y="57415"/>
          <a:ext cx="8784976" cy="825336"/>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rtl="0">
            <a:lnSpc>
              <a:spcPct val="90000"/>
            </a:lnSpc>
            <a:spcBef>
              <a:spcPct val="0"/>
            </a:spcBef>
            <a:spcAft>
              <a:spcPct val="35000"/>
            </a:spcAft>
          </a:pPr>
          <a:r>
            <a:rPr lang="en-US" sz="3400" b="1" kern="1200" dirty="0" smtClean="0">
              <a:solidFill>
                <a:schemeClr val="bg1"/>
              </a:solidFill>
            </a:rPr>
            <a:t>Needs to address:</a:t>
          </a:r>
          <a:endParaRPr lang="en-US" sz="3400" kern="1200" dirty="0">
            <a:solidFill>
              <a:schemeClr val="bg1"/>
            </a:solidFill>
          </a:endParaRPr>
        </a:p>
      </dsp:txBody>
      <dsp:txXfrm>
        <a:off x="0" y="57415"/>
        <a:ext cx="8784976" cy="825336"/>
      </dsp:txXfrm>
    </dsp:sp>
    <dsp:sp modelId="{7B01258C-2BDC-D14A-80F7-36087E807CED}">
      <dsp:nvSpPr>
        <dsp:cNvPr id="0" name=""/>
        <dsp:cNvSpPr/>
      </dsp:nvSpPr>
      <dsp:spPr>
        <a:xfrm>
          <a:off x="0" y="882752"/>
          <a:ext cx="8784976" cy="4172399"/>
        </a:xfrm>
        <a:prstGeom prst="rect">
          <a:avLst/>
        </a:prstGeom>
        <a:solidFill>
          <a:schemeClr val="accent3">
            <a:lumMod val="60000"/>
            <a:lumOff val="4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ts val="342"/>
            </a:spcAft>
            <a:buChar char="••"/>
          </a:pPr>
          <a:r>
            <a:rPr lang="en-US" sz="1900" b="0" kern="1200" dirty="0" smtClean="0">
              <a:latin typeface="+mn-lt"/>
            </a:rPr>
            <a:t>Scope and purpose including relation of objectives to business, legal, regulatory requirements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IT security requirements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Assignment of responsibilities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Risk management approach</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Security awareness and training</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General personnel issues and any legal sanctions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Integration of security into systems development</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Information classification scheme</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Contingency and business continuity planning</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Incident detection and handling processes</a:t>
          </a:r>
          <a:endParaRPr lang="en-US" sz="1900" b="0" kern="1200" dirty="0">
            <a:latin typeface="+mn-lt"/>
          </a:endParaRPr>
        </a:p>
        <a:p>
          <a:pPr marL="171450" lvl="1" indent="-171450" algn="l" defTabSz="844550" rtl="0">
            <a:lnSpc>
              <a:spcPct val="90000"/>
            </a:lnSpc>
            <a:spcBef>
              <a:spcPct val="0"/>
            </a:spcBef>
            <a:spcAft>
              <a:spcPts val="342"/>
            </a:spcAft>
            <a:buChar char="••"/>
          </a:pPr>
          <a:r>
            <a:rPr lang="en-US" sz="1900" b="0" kern="1200" dirty="0" smtClean="0">
              <a:latin typeface="+mn-lt"/>
            </a:rPr>
            <a:t>How and when policy reviewed, and change control to it</a:t>
          </a:r>
          <a:endParaRPr lang="en-US" sz="1900" b="0" kern="1200" dirty="0">
            <a:latin typeface="+mn-lt"/>
          </a:endParaRPr>
        </a:p>
      </dsp:txBody>
      <dsp:txXfrm>
        <a:off x="0" y="882752"/>
        <a:ext cx="8784976"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1D93-B1A7-EC4D-B4AE-9716ECD96F07}">
      <dsp:nvSpPr>
        <dsp:cNvPr id="0" name=""/>
        <dsp:cNvSpPr/>
      </dsp:nvSpPr>
      <dsp:spPr>
        <a:xfrm flipV="1">
          <a:off x="538248" y="634605"/>
          <a:ext cx="4090121" cy="8031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263144"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rot="10800000">
        <a:off x="538248" y="634605"/>
        <a:ext cx="4090121" cy="80316"/>
      </dsp:txXfrm>
    </dsp:sp>
    <dsp:sp modelId="{129D86C5-B349-B249-9B7A-A09BDCE643A3}">
      <dsp:nvSpPr>
        <dsp:cNvPr id="0" name=""/>
        <dsp:cNvSpPr/>
      </dsp:nvSpPr>
      <dsp:spPr>
        <a:xfrm>
          <a:off x="76199" y="0"/>
          <a:ext cx="6027420" cy="1092240"/>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Critical component of process</a:t>
          </a:r>
          <a:endParaRPr lang="en-US" sz="2200" b="0" kern="1200" dirty="0">
            <a:solidFill>
              <a:schemeClr val="bg1"/>
            </a:solidFill>
            <a:latin typeface="+mn-lt"/>
          </a:endParaRPr>
        </a:p>
      </dsp:txBody>
      <dsp:txXfrm>
        <a:off x="129518" y="53319"/>
        <a:ext cx="5920782" cy="985602"/>
      </dsp:txXfrm>
    </dsp:sp>
    <dsp:sp modelId="{177C6B0C-9EC7-8A4B-9693-595E5BA85392}">
      <dsp:nvSpPr>
        <dsp:cNvPr id="0" name=""/>
        <dsp:cNvSpPr/>
      </dsp:nvSpPr>
      <dsp:spPr>
        <a:xfrm>
          <a:off x="1981212" y="1535447"/>
          <a:ext cx="4476220" cy="1194637"/>
        </a:xfrm>
        <a:prstGeom prst="rect">
          <a:avLst/>
        </a:prstGeom>
        <a:solidFill>
          <a:schemeClr val="accent6">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Not feasible in practice</a:t>
          </a:r>
          <a:endParaRPr lang="en-US" sz="1800" b="0" kern="1200" dirty="0">
            <a:solidFill>
              <a:schemeClr val="bg1"/>
            </a:solidFill>
            <a:latin typeface="+mn-lt"/>
          </a:endParaRPr>
        </a:p>
      </dsp:txBody>
      <dsp:txXfrm>
        <a:off x="1981212" y="1535447"/>
        <a:ext cx="4476220" cy="1194637"/>
      </dsp:txXfrm>
    </dsp:sp>
    <dsp:sp modelId="{049C8206-A4B5-724E-B3E3-055514E4F640}">
      <dsp:nvSpPr>
        <dsp:cNvPr id="0" name=""/>
        <dsp:cNvSpPr/>
      </dsp:nvSpPr>
      <dsp:spPr>
        <a:xfrm>
          <a:off x="914402" y="998422"/>
          <a:ext cx="6027420" cy="1092240"/>
        </a:xfrm>
        <a:prstGeom prst="roundRect">
          <a:avLst/>
        </a:prstGeom>
        <a:solidFill>
          <a:schemeClr val="accent6">
            <a:shade val="80000"/>
            <a:hueOff val="-173528"/>
            <a:satOff val="1316"/>
            <a:lumOff val="1261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Ideally examine every organizational asset</a:t>
          </a:r>
          <a:endParaRPr lang="en-US" sz="2200" b="0" kern="1200" dirty="0">
            <a:solidFill>
              <a:schemeClr val="bg1"/>
            </a:solidFill>
            <a:latin typeface="+mn-lt"/>
          </a:endParaRPr>
        </a:p>
      </dsp:txBody>
      <dsp:txXfrm>
        <a:off x="967721" y="1051741"/>
        <a:ext cx="5920782" cy="985602"/>
      </dsp:txXfrm>
    </dsp:sp>
    <dsp:sp modelId="{BA36F59A-75C2-4445-AF6B-F7E2E9BBD8C7}">
      <dsp:nvSpPr>
        <dsp:cNvPr id="0" name=""/>
        <dsp:cNvSpPr/>
      </dsp:nvSpPr>
      <dsp:spPr>
        <a:xfrm>
          <a:off x="3657610" y="3330225"/>
          <a:ext cx="3456553" cy="2156175"/>
        </a:xfrm>
        <a:prstGeom prst="rect">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Baseline</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Informal</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Detailed risk</a:t>
          </a:r>
          <a:endParaRPr lang="en-US" sz="1800" b="0" kern="1200" dirty="0">
            <a:solidFill>
              <a:schemeClr val="bg1"/>
            </a:solidFill>
            <a:latin typeface="+mn-lt"/>
          </a:endParaRPr>
        </a:p>
        <a:p>
          <a:pPr marL="171450" lvl="1" indent="-171450" algn="l" defTabSz="800100" rtl="0">
            <a:lnSpc>
              <a:spcPct val="90000"/>
            </a:lnSpc>
            <a:spcBef>
              <a:spcPct val="0"/>
            </a:spcBef>
            <a:spcAft>
              <a:spcPct val="15000"/>
            </a:spcAft>
            <a:buChar char="••"/>
          </a:pPr>
          <a:r>
            <a:rPr lang="en-US" sz="1800" b="0" kern="1200" dirty="0" smtClean="0">
              <a:solidFill>
                <a:schemeClr val="bg1"/>
              </a:solidFill>
              <a:latin typeface="+mn-lt"/>
            </a:rPr>
            <a:t>Combined</a:t>
          </a:r>
          <a:endParaRPr lang="en-US" sz="1800" b="0" kern="1200" dirty="0">
            <a:solidFill>
              <a:schemeClr val="bg1"/>
            </a:solidFill>
            <a:latin typeface="+mn-lt"/>
          </a:endParaRPr>
        </a:p>
      </dsp:txBody>
      <dsp:txXfrm>
        <a:off x="3657610" y="3330225"/>
        <a:ext cx="3456553" cy="2156175"/>
      </dsp:txXfrm>
    </dsp:sp>
    <dsp:sp modelId="{0509F58E-3F2E-8C49-84B4-D18E914CAD90}">
      <dsp:nvSpPr>
        <dsp:cNvPr id="0" name=""/>
        <dsp:cNvSpPr/>
      </dsp:nvSpPr>
      <dsp:spPr>
        <a:xfrm>
          <a:off x="1524015" y="2730962"/>
          <a:ext cx="6484599" cy="109224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lvl="0" algn="l" defTabSz="977900" rtl="0">
            <a:lnSpc>
              <a:spcPct val="90000"/>
            </a:lnSpc>
            <a:spcBef>
              <a:spcPct val="0"/>
            </a:spcBef>
            <a:spcAft>
              <a:spcPct val="35000"/>
            </a:spcAft>
          </a:pPr>
          <a:r>
            <a:rPr lang="en-US" sz="2200" b="0" kern="1200" dirty="0" smtClean="0">
              <a:solidFill>
                <a:schemeClr val="bg1"/>
              </a:solidFill>
              <a:latin typeface="+mn-lt"/>
            </a:rPr>
            <a:t>Approaches to identifying and mitigating risks to an organization’s IT infrastructure:</a:t>
          </a:r>
          <a:endParaRPr lang="en-US" sz="2200" b="0" kern="1200" dirty="0">
            <a:solidFill>
              <a:schemeClr val="bg1"/>
            </a:solidFill>
            <a:latin typeface="+mn-lt"/>
          </a:endParaRPr>
        </a:p>
      </dsp:txBody>
      <dsp:txXfrm>
        <a:off x="1577334" y="2784281"/>
        <a:ext cx="6377961" cy="985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Involves conducting an informal, pragmatic risk analysis on organization’s IT systems</a:t>
          </a:r>
          <a:endParaRPr lang="en-US" sz="1500" b="1" kern="1200" dirty="0">
            <a:solidFill>
              <a:schemeClr val="bg1"/>
            </a:solidFill>
            <a:latin typeface="+mj-lt"/>
          </a:endParaRP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57843"/>
                <a:satOff val="439"/>
                <a:lumOff val="4204"/>
                <a:alphaOff val="0"/>
                <a:shade val="51000"/>
                <a:satMod val="130000"/>
              </a:schemeClr>
            </a:gs>
            <a:gs pos="80000">
              <a:schemeClr val="accent6">
                <a:shade val="80000"/>
                <a:hueOff val="-57843"/>
                <a:satOff val="439"/>
                <a:lumOff val="4204"/>
                <a:alphaOff val="0"/>
                <a:shade val="93000"/>
                <a:satMod val="130000"/>
              </a:schemeClr>
            </a:gs>
            <a:gs pos="100000">
              <a:schemeClr val="accent6">
                <a:shade val="80000"/>
                <a:hueOff val="-57843"/>
                <a:satOff val="439"/>
                <a:lumOff val="42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Exploits knowledge and expertise of analyst</a:t>
          </a:r>
          <a:endParaRPr lang="en-US" sz="1500" b="1" kern="1200" dirty="0">
            <a:solidFill>
              <a:schemeClr val="bg1"/>
            </a:solidFill>
            <a:latin typeface="+mj-lt"/>
          </a:endParaRP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115685"/>
                <a:satOff val="877"/>
                <a:lumOff val="8408"/>
                <a:alphaOff val="0"/>
                <a:shade val="51000"/>
                <a:satMod val="130000"/>
              </a:schemeClr>
            </a:gs>
            <a:gs pos="80000">
              <a:schemeClr val="accent6">
                <a:shade val="80000"/>
                <a:hueOff val="-115685"/>
                <a:satOff val="877"/>
                <a:lumOff val="8408"/>
                <a:alphaOff val="0"/>
                <a:shade val="93000"/>
                <a:satMod val="130000"/>
              </a:schemeClr>
            </a:gs>
            <a:gs pos="100000">
              <a:schemeClr val="accent6">
                <a:shade val="80000"/>
                <a:hueOff val="-115685"/>
                <a:satOff val="877"/>
                <a:lumOff val="84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Fairly quick and cheap</a:t>
          </a:r>
          <a:endParaRPr lang="en-US" sz="1500" b="1" kern="1200">
            <a:solidFill>
              <a:schemeClr val="bg1"/>
            </a:solidFill>
            <a:latin typeface="+mj-lt"/>
          </a:endParaRP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0">
              <a:schemeClr val="accent6">
                <a:shade val="80000"/>
                <a:hueOff val="-173528"/>
                <a:satOff val="1316"/>
                <a:lumOff val="12612"/>
                <a:alphaOff val="0"/>
                <a:shade val="51000"/>
                <a:satMod val="130000"/>
              </a:schemeClr>
            </a:gs>
            <a:gs pos="80000">
              <a:schemeClr val="accent6">
                <a:shade val="80000"/>
                <a:hueOff val="-173528"/>
                <a:satOff val="1316"/>
                <a:lumOff val="12612"/>
                <a:alphaOff val="0"/>
                <a:shade val="93000"/>
                <a:satMod val="130000"/>
              </a:schemeClr>
            </a:gs>
            <a:gs pos="100000">
              <a:schemeClr val="accent6">
                <a:shade val="80000"/>
                <a:hueOff val="-173528"/>
                <a:satOff val="1316"/>
                <a:lumOff val="126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Judgments can be made about vulnerabilities and risks that baseline approach would not address</a:t>
          </a:r>
          <a:endParaRPr lang="en-US" sz="1500" b="1" kern="1200">
            <a:solidFill>
              <a:schemeClr val="bg1"/>
            </a:solidFill>
            <a:latin typeface="+mj-lt"/>
          </a:endParaRP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0">
              <a:schemeClr val="accent6">
                <a:shade val="80000"/>
                <a:hueOff val="-231371"/>
                <a:satOff val="1755"/>
                <a:lumOff val="16815"/>
                <a:alphaOff val="0"/>
                <a:shade val="51000"/>
                <a:satMod val="130000"/>
              </a:schemeClr>
            </a:gs>
            <a:gs pos="80000">
              <a:schemeClr val="accent6">
                <a:shade val="80000"/>
                <a:hueOff val="-231371"/>
                <a:satOff val="1755"/>
                <a:lumOff val="16815"/>
                <a:alphaOff val="0"/>
                <a:shade val="93000"/>
                <a:satMod val="130000"/>
              </a:schemeClr>
            </a:gs>
            <a:gs pos="100000">
              <a:schemeClr val="accent6">
                <a:shade val="80000"/>
                <a:hueOff val="-231371"/>
                <a:satOff val="1755"/>
                <a:lumOff val="16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Some risks may be incorrectly assessed</a:t>
          </a:r>
          <a:endParaRPr lang="en-US" sz="1500" b="1" kern="1200" dirty="0">
            <a:solidFill>
              <a:schemeClr val="bg1"/>
            </a:solidFill>
            <a:latin typeface="+mj-lt"/>
          </a:endParaRP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0">
              <a:schemeClr val="accent6">
                <a:shade val="80000"/>
                <a:hueOff val="-289213"/>
                <a:satOff val="2193"/>
                <a:lumOff val="21019"/>
                <a:alphaOff val="0"/>
                <a:shade val="51000"/>
                <a:satMod val="130000"/>
              </a:schemeClr>
            </a:gs>
            <a:gs pos="80000">
              <a:schemeClr val="accent6">
                <a:shade val="80000"/>
                <a:hueOff val="-289213"/>
                <a:satOff val="2193"/>
                <a:lumOff val="21019"/>
                <a:alphaOff val="0"/>
                <a:shade val="93000"/>
                <a:satMod val="130000"/>
              </a:schemeClr>
            </a:gs>
            <a:gs pos="100000">
              <a:schemeClr val="accent6">
                <a:shade val="80000"/>
                <a:hueOff val="-289213"/>
                <a:satOff val="2193"/>
                <a:lumOff val="21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chemeClr val="bg1"/>
              </a:solidFill>
              <a:latin typeface="+mj-lt"/>
            </a:rPr>
            <a:t>Skewed by analyst’s views, varies over time</a:t>
          </a:r>
          <a:endParaRPr lang="en-US" sz="1500" b="1" kern="1200">
            <a:solidFill>
              <a:schemeClr val="bg1"/>
            </a:solidFill>
            <a:latin typeface="+mj-lt"/>
          </a:endParaRP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347056"/>
                <a:satOff val="2632"/>
                <a:lumOff val="25223"/>
                <a:alphaOff val="0"/>
                <a:shade val="51000"/>
                <a:satMod val="130000"/>
              </a:schemeClr>
            </a:gs>
            <a:gs pos="80000">
              <a:schemeClr val="accent6">
                <a:shade val="80000"/>
                <a:hueOff val="-347056"/>
                <a:satOff val="2632"/>
                <a:lumOff val="25223"/>
                <a:alphaOff val="0"/>
                <a:shade val="93000"/>
                <a:satMod val="130000"/>
              </a:schemeClr>
            </a:gs>
            <a:gs pos="100000">
              <a:schemeClr val="accent6">
                <a:shade val="80000"/>
                <a:hueOff val="-347056"/>
                <a:satOff val="2632"/>
                <a:lumOff val="2522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latin typeface="+mj-lt"/>
            </a:rPr>
            <a:t>Suitable for small to medium sized organizations where IT systems are not necessarily essential</a:t>
          </a:r>
          <a:endParaRPr lang="en-US" sz="1500" b="1" kern="1200" dirty="0">
            <a:solidFill>
              <a:schemeClr val="bg1"/>
            </a:solidFill>
            <a:latin typeface="+mj-lt"/>
          </a:endParaRPr>
        </a:p>
      </dsp:txBody>
      <dsp:txXfrm>
        <a:off x="3068575" y="3252519"/>
        <a:ext cx="2321049" cy="1392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chemeClr val="bg1"/>
              </a:solidFill>
              <a:latin typeface="+mn-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sz="1500" b="1" kern="1200" dirty="0">
            <a:solidFill>
              <a:srgbClr val="000000"/>
            </a:solidFill>
            <a:latin typeface="+mn-lt"/>
            <a:ea typeface="+mn-ea"/>
          </a:endParaRPr>
        </a:p>
      </dsp:txBody>
      <dsp:txXfrm>
        <a:off x="6104029" y="1167801"/>
        <a:ext cx="2021787" cy="22681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The lack of success in bringing them to justice has led to an increase in their numbers, boldness, and the global scale of their operations</a:t>
          </a:r>
          <a:endParaRPr lang="en-US" sz="1600" b="1" kern="1200" dirty="0"/>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Are difficult to profile</a:t>
          </a:r>
          <a:endParaRPr lang="en-US" sz="1500" b="1" kern="1200" dirty="0"/>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Tend to be young and very computer-savvy</a:t>
          </a:r>
          <a:endParaRPr lang="en-US" sz="1500" b="1" kern="1200" dirty="0"/>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Range of behavioral characteristics is wide</a:t>
          </a:r>
          <a:endParaRPr lang="en-US" sz="1500" b="1" kern="1200" dirty="0"/>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No cybercriminal databases exist that can point to likely suspects</a:t>
          </a:r>
          <a:endParaRPr lang="en-US" sz="1500" b="1" kern="1200" dirty="0"/>
        </a:p>
      </dsp:txBody>
      <dsp:txXfrm>
        <a:off x="7225091" y="5450875"/>
        <a:ext cx="2221811" cy="10747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latin typeface="+mj-lt"/>
            </a:rPr>
            <a:t>Are influenced by the success of cybercriminals and the lack of success of law enforcement</a:t>
          </a:r>
          <a:endParaRPr lang="en-US" sz="1900" b="1" kern="1200" dirty="0">
            <a:latin typeface="+mj-lt"/>
          </a:endParaRP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Many of these organizations have not invested sufficiently in technical, physical, and human-factor resources to prevent attacks</a:t>
          </a:r>
          <a:endParaRPr lang="en-US" sz="2000" b="1" kern="1200" dirty="0">
            <a:latin typeface="+mj-lt"/>
          </a:endParaRP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Reporting rates tend to be low because of a lack of confidence in law enforcement, concern about corporate reputation, and a concern about civil liability</a:t>
          </a:r>
          <a:endParaRPr lang="en-US" sz="2000" b="1" kern="1200" dirty="0">
            <a:latin typeface="+mj-lt"/>
          </a:endParaRPr>
        </a:p>
      </dsp:txBody>
      <dsp:txXfrm>
        <a:off x="5904480" y="3399563"/>
        <a:ext cx="2750292" cy="26680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CC3096-83BF-4C4F-B538-52097ACD79E2}" type="slidenum">
              <a:rPr lang="en-AU"/>
              <a:pPr/>
              <a:t>‹#›</a:t>
            </a:fld>
            <a:endParaRPr lang="en-AU"/>
          </a:p>
        </p:txBody>
      </p:sp>
    </p:spTree>
    <p:extLst>
      <p:ext uri="{BB962C8B-B14F-4D97-AF65-F5344CB8AC3E}">
        <p14:creationId xmlns:p14="http://schemas.microsoft.com/office/powerpoint/2010/main" val="2861869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9" charset="0"/>
                <a:ea typeface="+mn-ea"/>
                <a:cs typeface="+mn-cs"/>
              </a:rPr>
              <a:t>In previous chapters, we discussed a range of technical and administrative measures that</a:t>
            </a:r>
          </a:p>
          <a:p>
            <a:r>
              <a:rPr lang="en-US" sz="1200" kern="1200" baseline="0" dirty="0" smtClean="0">
                <a:solidFill>
                  <a:schemeClr val="tx1"/>
                </a:solidFill>
                <a:latin typeface="Arial" pitchFamily="-109" charset="0"/>
                <a:ea typeface="+mn-ea"/>
                <a:cs typeface="+mn-cs"/>
              </a:rPr>
              <a:t>can be used to manage and improve the security of computer systems and networks. In</a:t>
            </a:r>
          </a:p>
          <a:p>
            <a:r>
              <a:rPr lang="en-US" sz="1200" kern="1200" baseline="0" dirty="0" smtClean="0">
                <a:solidFill>
                  <a:schemeClr val="tx1"/>
                </a:solidFill>
                <a:latin typeface="Arial" pitchFamily="-109" charset="0"/>
                <a:ea typeface="+mn-ea"/>
                <a:cs typeface="+mn-cs"/>
              </a:rPr>
              <a:t>this chapter and the next, we look at the process of how to best select and implement</a:t>
            </a:r>
          </a:p>
          <a:p>
            <a:r>
              <a:rPr lang="en-US" sz="1200" kern="1200" baseline="0" dirty="0" smtClean="0">
                <a:solidFill>
                  <a:schemeClr val="tx1"/>
                </a:solidFill>
                <a:latin typeface="Arial" pitchFamily="-109" charset="0"/>
                <a:ea typeface="+mn-ea"/>
                <a:cs typeface="+mn-cs"/>
              </a:rPr>
              <a:t>these measures to effectively address an organization’s security requirements. As we</a:t>
            </a:r>
          </a:p>
          <a:p>
            <a:r>
              <a:rPr lang="en-US" sz="1200" b="0" kern="1200" baseline="0" dirty="0" smtClean="0">
                <a:solidFill>
                  <a:schemeClr val="tx1"/>
                </a:solidFill>
                <a:latin typeface="Arial" pitchFamily="-109" charset="0"/>
                <a:ea typeface="+mn-ea"/>
                <a:cs typeface="+mn-cs"/>
              </a:rPr>
              <a:t>noted in Chapter 1, this involves examining three fundamental questions:</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1. What assets do we need to protect?</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2. How are those assets threatened?</a:t>
            </a:r>
          </a:p>
          <a:p>
            <a:endParaRPr lang="en-US" sz="1200" b="0" kern="1200" baseline="0" dirty="0" smtClean="0">
              <a:solidFill>
                <a:schemeClr val="tx1"/>
              </a:solidFill>
              <a:latin typeface="Arial" pitchFamily="-109" charset="0"/>
              <a:ea typeface="+mn-ea"/>
              <a:cs typeface="+mn-cs"/>
            </a:endParaRPr>
          </a:p>
          <a:p>
            <a:r>
              <a:rPr lang="en-US" sz="1200" b="0" kern="1200" baseline="0" dirty="0" smtClean="0">
                <a:solidFill>
                  <a:schemeClr val="tx1"/>
                </a:solidFill>
                <a:latin typeface="Arial" pitchFamily="-109" charset="0"/>
                <a:ea typeface="+mn-ea"/>
                <a:cs typeface="+mn-cs"/>
              </a:rPr>
              <a:t>3. What can we do to counter those threats?</a:t>
            </a:r>
            <a:endParaRPr lang="en-US" b="0" dirty="0" smtClean="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42248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397A8-E217-FF4D-9212-AA306282A481}" type="slidenum">
              <a:rPr lang="en-AU"/>
              <a:pPr/>
              <a:t>10</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We now turn to the key risk management component of the IT security process.</a:t>
            </a:r>
          </a:p>
          <a:p>
            <a:r>
              <a:rPr lang="en-US" sz="1200" kern="1200" baseline="0" dirty="0" smtClean="0">
                <a:solidFill>
                  <a:schemeClr val="tx1"/>
                </a:solidFill>
                <a:latin typeface="Arial" pitchFamily="-109" charset="0"/>
                <a:ea typeface="+mn-ea"/>
                <a:cs typeface="+mn-cs"/>
              </a:rPr>
              <a:t>This stage is critical, because without it there is a significant chance that resources</a:t>
            </a:r>
          </a:p>
          <a:p>
            <a:r>
              <a:rPr lang="en-US" sz="1200" kern="1200" baseline="0" dirty="0" smtClean="0">
                <a:solidFill>
                  <a:schemeClr val="tx1"/>
                </a:solidFill>
                <a:latin typeface="Arial" pitchFamily="-109" charset="0"/>
                <a:ea typeface="+mn-ea"/>
                <a:cs typeface="+mn-cs"/>
              </a:rPr>
              <a:t>will not be deployed where most effective. The result will be that some risks are</a:t>
            </a:r>
          </a:p>
          <a:p>
            <a:r>
              <a:rPr lang="en-US" sz="1200" kern="1200" baseline="0" dirty="0" smtClean="0">
                <a:solidFill>
                  <a:schemeClr val="tx1"/>
                </a:solidFill>
                <a:latin typeface="Arial" pitchFamily="-109" charset="0"/>
                <a:ea typeface="+mn-ea"/>
                <a:cs typeface="+mn-cs"/>
              </a:rPr>
              <a:t>not addressed, leaving the organization vulnerable, while other safeguards may be</a:t>
            </a:r>
          </a:p>
          <a:p>
            <a:r>
              <a:rPr lang="en-US" sz="1200" kern="1200" baseline="0" dirty="0" smtClean="0">
                <a:solidFill>
                  <a:schemeClr val="tx1"/>
                </a:solidFill>
                <a:latin typeface="Arial" pitchFamily="-109" charset="0"/>
                <a:ea typeface="+mn-ea"/>
                <a:cs typeface="+mn-cs"/>
              </a:rPr>
              <a:t>deployed without sufficient justification, wasting time and money. Ideally every</a:t>
            </a:r>
          </a:p>
          <a:p>
            <a:r>
              <a:rPr lang="en-US" sz="1200" kern="1200" baseline="0" dirty="0" smtClean="0">
                <a:solidFill>
                  <a:schemeClr val="tx1"/>
                </a:solidFill>
                <a:latin typeface="Arial" pitchFamily="-109" charset="0"/>
                <a:ea typeface="+mn-ea"/>
                <a:cs typeface="+mn-cs"/>
              </a:rPr>
              <a:t>single organizational asset is examined, and every conceivable risk to it is evaluated.</a:t>
            </a:r>
          </a:p>
          <a:p>
            <a:r>
              <a:rPr lang="en-US" sz="1200" kern="1200" baseline="0" dirty="0" smtClean="0">
                <a:solidFill>
                  <a:schemeClr val="tx1"/>
                </a:solidFill>
                <a:latin typeface="Arial" pitchFamily="-109" charset="0"/>
                <a:ea typeface="+mn-ea"/>
                <a:cs typeface="+mn-cs"/>
              </a:rPr>
              <a:t>If a risk is judged to be too great, then appropriate remedial controls are deployed to</a:t>
            </a:r>
          </a:p>
          <a:p>
            <a:r>
              <a:rPr lang="en-US" sz="1200" kern="1200" baseline="0" dirty="0" smtClean="0">
                <a:solidFill>
                  <a:schemeClr val="tx1"/>
                </a:solidFill>
                <a:latin typeface="Arial" pitchFamily="-109" charset="0"/>
                <a:ea typeface="+mn-ea"/>
                <a:cs typeface="+mn-cs"/>
              </a:rPr>
              <a:t>reduce the risk to an acceptable level. In practice this is clearly impossible. The time</a:t>
            </a:r>
          </a:p>
          <a:p>
            <a:r>
              <a:rPr lang="en-US" sz="1200" kern="1200" baseline="0" dirty="0" smtClean="0">
                <a:solidFill>
                  <a:schemeClr val="tx1"/>
                </a:solidFill>
                <a:latin typeface="Arial" pitchFamily="-109" charset="0"/>
                <a:ea typeface="+mn-ea"/>
                <a:cs typeface="+mn-cs"/>
              </a:rPr>
              <a:t>and effort required, even for large, well-resourced organizations, is clearly neither</a:t>
            </a:r>
          </a:p>
          <a:p>
            <a:r>
              <a:rPr lang="en-US" sz="1200" kern="1200" baseline="0" dirty="0" smtClean="0">
                <a:solidFill>
                  <a:schemeClr val="tx1"/>
                </a:solidFill>
                <a:latin typeface="Arial" pitchFamily="-109" charset="0"/>
                <a:ea typeface="+mn-ea"/>
                <a:cs typeface="+mn-cs"/>
              </a:rPr>
              <a:t>achievable nor cost effective. Even if possible, the rapid rate of change in both IT</a:t>
            </a:r>
          </a:p>
          <a:p>
            <a:r>
              <a:rPr lang="en-US" sz="1200" kern="1200" baseline="0" dirty="0" smtClean="0">
                <a:solidFill>
                  <a:schemeClr val="tx1"/>
                </a:solidFill>
                <a:latin typeface="Arial" pitchFamily="-109" charset="0"/>
                <a:ea typeface="+mn-ea"/>
                <a:cs typeface="+mn-cs"/>
              </a:rPr>
              <a:t>technologies and the wider threat environment means that any such assessment</a:t>
            </a:r>
          </a:p>
          <a:p>
            <a:r>
              <a:rPr lang="en-US" sz="1200" kern="1200" baseline="0" dirty="0" smtClean="0">
                <a:solidFill>
                  <a:schemeClr val="tx1"/>
                </a:solidFill>
                <a:latin typeface="Arial" pitchFamily="-109" charset="0"/>
                <a:ea typeface="+mn-ea"/>
                <a:cs typeface="+mn-cs"/>
              </a:rPr>
              <a:t>would be obsolete as soon as it is completed, if not earlier! Clearly some form of</a:t>
            </a:r>
          </a:p>
          <a:p>
            <a:r>
              <a:rPr lang="en-US" sz="1200" kern="1200" baseline="0" dirty="0" smtClean="0">
                <a:solidFill>
                  <a:schemeClr val="tx1"/>
                </a:solidFill>
                <a:latin typeface="Arial" pitchFamily="-109" charset="0"/>
                <a:ea typeface="+mn-ea"/>
                <a:cs typeface="+mn-cs"/>
              </a:rPr>
              <a:t>compromise evaluation is needed.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Another issue is the decision as to what constitutes an appropriate level of</a:t>
            </a:r>
          </a:p>
          <a:p>
            <a:r>
              <a:rPr lang="en-US" sz="1200" kern="1200" baseline="0" dirty="0" smtClean="0">
                <a:solidFill>
                  <a:schemeClr val="tx1"/>
                </a:solidFill>
                <a:latin typeface="Arial" pitchFamily="-109" charset="0"/>
                <a:ea typeface="+mn-ea"/>
                <a:cs typeface="+mn-cs"/>
              </a:rPr>
              <a:t>risk to accept. In an ideal world the goal would be to eliminate all risks completely.</a:t>
            </a:r>
          </a:p>
          <a:p>
            <a:r>
              <a:rPr lang="en-US" sz="1200" kern="1200" baseline="0" dirty="0" smtClean="0">
                <a:solidFill>
                  <a:schemeClr val="tx1"/>
                </a:solidFill>
                <a:latin typeface="Arial" pitchFamily="-109" charset="0"/>
                <a:ea typeface="+mn-ea"/>
                <a:cs typeface="+mn-cs"/>
              </a:rPr>
              <a:t>Again, this is simply not possible. A more realistic alternative is to expend an amount</a:t>
            </a:r>
          </a:p>
          <a:p>
            <a:r>
              <a:rPr lang="en-US" sz="1200" kern="1200" baseline="0" dirty="0" smtClean="0">
                <a:solidFill>
                  <a:schemeClr val="tx1"/>
                </a:solidFill>
                <a:latin typeface="Arial" pitchFamily="-109" charset="0"/>
                <a:ea typeface="+mn-ea"/>
                <a:cs typeface="+mn-cs"/>
              </a:rPr>
              <a:t>of resources in reducing risks proportional to the potential costs to the organization</a:t>
            </a:r>
          </a:p>
          <a:p>
            <a:r>
              <a:rPr lang="en-US" sz="1200" kern="1200" baseline="0" dirty="0" smtClean="0">
                <a:solidFill>
                  <a:schemeClr val="tx1"/>
                </a:solidFill>
                <a:latin typeface="Arial" pitchFamily="-109" charset="0"/>
                <a:ea typeface="+mn-ea"/>
                <a:cs typeface="+mn-cs"/>
              </a:rPr>
              <a:t>should that risk occur. This process also must take into consideration the likelihood</a:t>
            </a:r>
          </a:p>
          <a:p>
            <a:r>
              <a:rPr lang="en-US" sz="1200" kern="1200" baseline="0" dirty="0" smtClean="0">
                <a:solidFill>
                  <a:schemeClr val="tx1"/>
                </a:solidFill>
                <a:latin typeface="Arial" pitchFamily="-109" charset="0"/>
                <a:ea typeface="+mn-ea"/>
                <a:cs typeface="+mn-cs"/>
              </a:rPr>
              <a:t>of the risk’s occurrence. Specifying the acceptable level of risk is simply prudent</a:t>
            </a:r>
          </a:p>
          <a:p>
            <a:r>
              <a:rPr lang="en-US" sz="1200" kern="1200" baseline="0" dirty="0" smtClean="0">
                <a:solidFill>
                  <a:schemeClr val="tx1"/>
                </a:solidFill>
                <a:latin typeface="Arial" pitchFamily="-109" charset="0"/>
                <a:ea typeface="+mn-ea"/>
                <a:cs typeface="+mn-cs"/>
              </a:rPr>
              <a:t>management and means that resources expended are reasonable in the context of</a:t>
            </a:r>
          </a:p>
          <a:p>
            <a:r>
              <a:rPr lang="en-US" sz="1200" kern="1200" baseline="0" dirty="0" smtClean="0">
                <a:solidFill>
                  <a:schemeClr val="tx1"/>
                </a:solidFill>
                <a:latin typeface="Arial" pitchFamily="-109" charset="0"/>
                <a:ea typeface="+mn-ea"/>
                <a:cs typeface="+mn-cs"/>
              </a:rPr>
              <a:t>the organization’s available budget, time, and personnel resources. The aim of the</a:t>
            </a:r>
          </a:p>
          <a:p>
            <a:r>
              <a:rPr lang="en-US" sz="1200" kern="1200" baseline="0" dirty="0" smtClean="0">
                <a:solidFill>
                  <a:schemeClr val="tx1"/>
                </a:solidFill>
                <a:latin typeface="Arial" pitchFamily="-109" charset="0"/>
                <a:ea typeface="+mn-ea"/>
                <a:cs typeface="+mn-cs"/>
              </a:rPr>
              <a:t>risk assessment process is to provide management with the information necessary for</a:t>
            </a:r>
          </a:p>
          <a:p>
            <a:r>
              <a:rPr lang="en-US" sz="1200" kern="1200" baseline="0" dirty="0" smtClean="0">
                <a:solidFill>
                  <a:schemeClr val="tx1"/>
                </a:solidFill>
                <a:latin typeface="Arial" pitchFamily="-109" charset="0"/>
                <a:ea typeface="+mn-ea"/>
                <a:cs typeface="+mn-cs"/>
              </a:rPr>
              <a:t>them to make reasonable decisions on where available resources will be deployed.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Given the wide range of organizations, from very small businesses to global</a:t>
            </a:r>
          </a:p>
          <a:p>
            <a:r>
              <a:rPr lang="en-US" sz="1200" kern="1200" baseline="0" dirty="0" smtClean="0">
                <a:solidFill>
                  <a:schemeClr val="tx1"/>
                </a:solidFill>
                <a:latin typeface="Arial" pitchFamily="-109" charset="0"/>
                <a:ea typeface="+mn-ea"/>
                <a:cs typeface="+mn-cs"/>
              </a:rPr>
              <a:t>multinationals and national governments, there clearly needs to be a range of alternatives</a:t>
            </a:r>
          </a:p>
          <a:p>
            <a:r>
              <a:rPr lang="en-US" sz="1200" kern="1200" baseline="0" dirty="0" smtClean="0">
                <a:solidFill>
                  <a:schemeClr val="tx1"/>
                </a:solidFill>
                <a:latin typeface="Arial" pitchFamily="-109" charset="0"/>
                <a:ea typeface="+mn-ea"/>
                <a:cs typeface="+mn-cs"/>
              </a:rPr>
              <a:t>available in performing this process. There are a range of formal standards that</a:t>
            </a:r>
          </a:p>
          <a:p>
            <a:r>
              <a:rPr lang="en-US" sz="1200" kern="1200" baseline="0" dirty="0" smtClean="0">
                <a:solidFill>
                  <a:schemeClr val="tx1"/>
                </a:solidFill>
                <a:latin typeface="Arial" pitchFamily="-109" charset="0"/>
                <a:ea typeface="+mn-ea"/>
                <a:cs typeface="+mn-cs"/>
              </a:rPr>
              <a:t>detail suitable IT security risk assessment processes, including ISO 13335, ISO 27005,</a:t>
            </a:r>
          </a:p>
          <a:p>
            <a:r>
              <a:rPr lang="en-US" sz="1200" kern="1200" baseline="0" dirty="0" smtClean="0">
                <a:solidFill>
                  <a:schemeClr val="tx1"/>
                </a:solidFill>
                <a:latin typeface="Arial" pitchFamily="-109" charset="0"/>
                <a:ea typeface="+mn-ea"/>
                <a:cs typeface="+mn-cs"/>
              </a:rPr>
              <a:t>ISO 31000, and NIST SP 800-30. In particular, ISO 13335 recognizes four approaches</a:t>
            </a:r>
          </a:p>
          <a:p>
            <a:r>
              <a:rPr lang="en-US" sz="1200" kern="1200" baseline="0" dirty="0" smtClean="0">
                <a:solidFill>
                  <a:schemeClr val="tx1"/>
                </a:solidFill>
                <a:latin typeface="Arial" pitchFamily="-109" charset="0"/>
                <a:ea typeface="+mn-ea"/>
                <a:cs typeface="+mn-cs"/>
              </a:rPr>
              <a:t>to identifying and mitigating risks to an organization’s IT infrastructure: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Baseline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Informal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Detailed risk analysis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Combined approach</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choice among these will be determined by the resources available to the organization</a:t>
            </a:r>
          </a:p>
          <a:p>
            <a:r>
              <a:rPr lang="en-US" sz="1200" kern="1200" baseline="0" dirty="0" smtClean="0">
                <a:solidFill>
                  <a:schemeClr val="tx1"/>
                </a:solidFill>
                <a:latin typeface="Arial" pitchFamily="-109" charset="0"/>
                <a:ea typeface="+mn-ea"/>
                <a:cs typeface="+mn-cs"/>
              </a:rPr>
              <a:t>and from an initial high-level risk analysis that considers how valuable the IT systems</a:t>
            </a:r>
          </a:p>
          <a:p>
            <a:r>
              <a:rPr lang="en-US" sz="1200" kern="1200" baseline="0" dirty="0" smtClean="0">
                <a:solidFill>
                  <a:schemeClr val="tx1"/>
                </a:solidFill>
                <a:latin typeface="Arial" pitchFamily="-109" charset="0"/>
                <a:ea typeface="+mn-ea"/>
                <a:cs typeface="+mn-cs"/>
              </a:rPr>
              <a:t>are and how critical to the organization’s business objectives. Legal and regulatory</a:t>
            </a:r>
          </a:p>
          <a:p>
            <a:r>
              <a:rPr lang="en-US" sz="1200" kern="1200" baseline="0" dirty="0" smtClean="0">
                <a:solidFill>
                  <a:schemeClr val="tx1"/>
                </a:solidFill>
                <a:latin typeface="Arial" pitchFamily="-109" charset="0"/>
                <a:ea typeface="+mn-ea"/>
                <a:cs typeface="+mn-cs"/>
              </a:rPr>
              <a:t>constraints may also require specific approaches. This information should be determined</a:t>
            </a:r>
          </a:p>
          <a:p>
            <a:r>
              <a:rPr lang="en-US" sz="1200" kern="1200" baseline="0" dirty="0" smtClean="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Tree>
    <p:extLst>
      <p:ext uri="{BB962C8B-B14F-4D97-AF65-F5344CB8AC3E}">
        <p14:creationId xmlns:p14="http://schemas.microsoft.com/office/powerpoint/2010/main" val="360856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553EC-E063-444D-A5F4-1C1338424DD7}" type="slidenum">
              <a:rPr lang="en-AU"/>
              <a:pPr/>
              <a:t>11</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baseline approach to risk assessment aims to implement a basic general level</a:t>
            </a:r>
          </a:p>
          <a:p>
            <a:r>
              <a:rPr lang="en-US" sz="1200" kern="1200" baseline="0" dirty="0" smtClean="0">
                <a:solidFill>
                  <a:schemeClr val="tx1"/>
                </a:solidFill>
                <a:latin typeface="Arial" pitchFamily="-109" charset="0"/>
                <a:ea typeface="+mn-ea"/>
                <a:cs typeface="+mn-cs"/>
              </a:rPr>
              <a:t>of security controls on systems using baseline documents, codes of practice, and</a:t>
            </a:r>
          </a:p>
          <a:p>
            <a:r>
              <a:rPr lang="en-US" sz="1200" i="1" kern="1200" baseline="0" dirty="0" smtClean="0">
                <a:solidFill>
                  <a:schemeClr val="tx1"/>
                </a:solidFill>
                <a:latin typeface="Arial" pitchFamily="-109" charset="0"/>
                <a:ea typeface="+mn-ea"/>
                <a:cs typeface="+mn-cs"/>
              </a:rPr>
              <a:t>industry best practice . </a:t>
            </a:r>
            <a:r>
              <a:rPr lang="en-US" sz="1200" i="0" kern="1200" baseline="0" dirty="0" smtClean="0">
                <a:solidFill>
                  <a:schemeClr val="tx1"/>
                </a:solidFill>
                <a:latin typeface="Arial" pitchFamily="-109" charset="0"/>
                <a:ea typeface="+mn-ea"/>
                <a:cs typeface="+mn-cs"/>
              </a:rPr>
              <a:t>The advantages of this approach are that it doesn’t require</a:t>
            </a:r>
          </a:p>
          <a:p>
            <a:r>
              <a:rPr lang="en-US" sz="1200" kern="1200" baseline="0" dirty="0" smtClean="0">
                <a:solidFill>
                  <a:schemeClr val="tx1"/>
                </a:solidFill>
                <a:latin typeface="Arial" pitchFamily="-109" charset="0"/>
                <a:ea typeface="+mn-ea"/>
                <a:cs typeface="+mn-cs"/>
              </a:rPr>
              <a:t>the expenditure of additional resources in conducting a more formal risk assessment</a:t>
            </a:r>
          </a:p>
          <a:p>
            <a:r>
              <a:rPr lang="en-US" sz="1200" kern="1200" baseline="0" dirty="0" smtClean="0">
                <a:solidFill>
                  <a:schemeClr val="tx1"/>
                </a:solidFill>
                <a:latin typeface="Arial" pitchFamily="-109" charset="0"/>
                <a:ea typeface="+mn-ea"/>
                <a:cs typeface="+mn-cs"/>
              </a:rPr>
              <a:t>and that the same measures can be replicated over a range of systems. The</a:t>
            </a:r>
          </a:p>
          <a:p>
            <a:r>
              <a:rPr lang="en-US" sz="1200" kern="1200" baseline="0" dirty="0" smtClean="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smtClean="0">
                <a:solidFill>
                  <a:schemeClr val="tx1"/>
                </a:solidFill>
                <a:latin typeface="Arial" pitchFamily="-109" charset="0"/>
                <a:ea typeface="+mn-ea"/>
                <a:cs typeface="+mn-cs"/>
              </a:rPr>
              <a:t>risk exposure based on who they are and how their systems are used.</a:t>
            </a:r>
          </a:p>
          <a:p>
            <a:r>
              <a:rPr lang="en-US" sz="1200" kern="1200" baseline="0" dirty="0" smtClean="0">
                <a:solidFill>
                  <a:schemeClr val="tx1"/>
                </a:solidFill>
                <a:latin typeface="Arial" pitchFamily="-109" charset="0"/>
                <a:ea typeface="+mn-ea"/>
                <a:cs typeface="+mn-cs"/>
              </a:rPr>
              <a:t>Also, there is a chance that the baseline level may be set either too high, leading to</a:t>
            </a:r>
          </a:p>
          <a:p>
            <a:r>
              <a:rPr lang="en-US" sz="1200" kern="1200" baseline="0" dirty="0" smtClean="0">
                <a:solidFill>
                  <a:schemeClr val="tx1"/>
                </a:solidFill>
                <a:latin typeface="Arial" pitchFamily="-109" charset="0"/>
                <a:ea typeface="+mn-ea"/>
                <a:cs typeface="+mn-cs"/>
              </a:rPr>
              <a:t>expensive or restrictive security measures that may not be warranted, or set too low,</a:t>
            </a:r>
          </a:p>
          <a:p>
            <a:r>
              <a:rPr lang="en-US" sz="1200" kern="1200" baseline="0" dirty="0" smtClean="0">
                <a:solidFill>
                  <a:schemeClr val="tx1"/>
                </a:solidFill>
                <a:latin typeface="Arial" pitchFamily="-109" charset="0"/>
                <a:ea typeface="+mn-ea"/>
                <a:cs typeface="+mn-cs"/>
              </a:rPr>
              <a:t>resulting in insufficient security and leaving the organization vulnerable.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goal of the baseline approach is to implement generally agreed controls to</a:t>
            </a:r>
          </a:p>
          <a:p>
            <a:r>
              <a:rPr lang="en-US" sz="1200" kern="1200" baseline="0" dirty="0" smtClean="0">
                <a:solidFill>
                  <a:schemeClr val="tx1"/>
                </a:solidFill>
                <a:latin typeface="Arial" pitchFamily="-109" charset="0"/>
                <a:ea typeface="+mn-ea"/>
                <a:cs typeface="+mn-cs"/>
              </a:rPr>
              <a:t>provide protection against the most common threats. These would include implementing</a:t>
            </a:r>
          </a:p>
          <a:p>
            <a:r>
              <a:rPr lang="en-US" sz="1200" kern="1200" baseline="0" dirty="0" smtClean="0">
                <a:solidFill>
                  <a:schemeClr val="tx1"/>
                </a:solidFill>
                <a:latin typeface="Arial" pitchFamily="-109" charset="0"/>
                <a:ea typeface="+mn-ea"/>
                <a:cs typeface="+mn-cs"/>
              </a:rPr>
              <a:t>industry best practice in configuring and deploying systems, like those we discuss in</a:t>
            </a:r>
          </a:p>
          <a:p>
            <a:r>
              <a:rPr lang="en-US" sz="1200" kern="1200" baseline="0" dirty="0" smtClean="0">
                <a:solidFill>
                  <a:schemeClr val="tx1"/>
                </a:solidFill>
                <a:latin typeface="Arial" pitchFamily="-109" charset="0"/>
                <a:ea typeface="+mn-ea"/>
                <a:cs typeface="+mn-cs"/>
              </a:rPr>
              <a:t>Chapter 12 on operating systems security. As such, the baseline approach forms a good</a:t>
            </a:r>
          </a:p>
          <a:p>
            <a:r>
              <a:rPr lang="en-US" sz="1200" kern="1200" baseline="0" dirty="0" smtClean="0">
                <a:solidFill>
                  <a:schemeClr val="tx1"/>
                </a:solidFill>
                <a:latin typeface="Arial" pitchFamily="-109" charset="0"/>
                <a:ea typeface="+mn-ea"/>
                <a:cs typeface="+mn-cs"/>
              </a:rPr>
              <a:t>base from which further security measures can be determined. Suitable baseline recommendations</a:t>
            </a:r>
          </a:p>
          <a:p>
            <a:r>
              <a:rPr lang="en-US" sz="1200" kern="1200" baseline="0" dirty="0" smtClean="0">
                <a:solidFill>
                  <a:schemeClr val="tx1"/>
                </a:solidFill>
                <a:latin typeface="Arial" pitchFamily="-109" charset="0"/>
                <a:ea typeface="+mn-ea"/>
                <a:cs typeface="+mn-cs"/>
              </a:rPr>
              <a:t>and checklists may be obtained from a range of organizations, including: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Various national and international standards organizations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Security-related organizations such as the CERT, NSA, and so 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Industry sector councils or peak groups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use of the baseline approach alone would generally be recommended only for</a:t>
            </a:r>
          </a:p>
          <a:p>
            <a:r>
              <a:rPr lang="en-US" sz="1200" kern="1200" baseline="0" dirty="0" smtClean="0">
                <a:solidFill>
                  <a:schemeClr val="tx1"/>
                </a:solidFill>
                <a:latin typeface="Arial" pitchFamily="-109" charset="0"/>
                <a:ea typeface="+mn-ea"/>
                <a:cs typeface="+mn-cs"/>
              </a:rPr>
              <a:t>small organizations without the resources to implement more structured approaches.</a:t>
            </a:r>
          </a:p>
          <a:p>
            <a:r>
              <a:rPr lang="en-US" sz="1200" kern="1200" baseline="0" dirty="0" smtClean="0">
                <a:solidFill>
                  <a:schemeClr val="tx1"/>
                </a:solidFill>
                <a:latin typeface="Arial" pitchFamily="-109" charset="0"/>
                <a:ea typeface="+mn-ea"/>
                <a:cs typeface="+mn-cs"/>
              </a:rPr>
              <a:t>But it will at least ensure that a basic level of security is deployed, which is not</a:t>
            </a:r>
          </a:p>
          <a:p>
            <a:r>
              <a:rPr lang="en-US" sz="1200" kern="1200" baseline="0" dirty="0" smtClean="0">
                <a:solidFill>
                  <a:schemeClr val="tx1"/>
                </a:solidFill>
                <a:latin typeface="Arial" pitchFamily="-109" charset="0"/>
                <a:ea typeface="+mn-ea"/>
                <a:cs typeface="+mn-cs"/>
              </a:rPr>
              <a:t>guaranteed by the default configurations of many systems.</a:t>
            </a:r>
            <a:endParaRPr lang="en-US" dirty="0">
              <a:latin typeface="Times" pitchFamily="-109" charset="0"/>
            </a:endParaRPr>
          </a:p>
        </p:txBody>
      </p:sp>
    </p:spTree>
    <p:extLst>
      <p:ext uri="{BB962C8B-B14F-4D97-AF65-F5344CB8AC3E}">
        <p14:creationId xmlns:p14="http://schemas.microsoft.com/office/powerpoint/2010/main" val="85532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7707C-2CFA-2940-92CB-0028E438A507}" type="slidenum">
              <a:rPr lang="en-AU"/>
              <a:pPr/>
              <a:t>12</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informal approach involves conducting some form of informal, pragmatic risk</a:t>
            </a:r>
          </a:p>
          <a:p>
            <a:r>
              <a:rPr lang="en-US" sz="1200" kern="1200" baseline="0" dirty="0" smtClean="0">
                <a:solidFill>
                  <a:schemeClr val="tx1"/>
                </a:solidFill>
                <a:latin typeface="Arial" pitchFamily="-109" charset="0"/>
                <a:ea typeface="+mn-ea"/>
                <a:cs typeface="+mn-cs"/>
              </a:rPr>
              <a:t>analysis for the organization’s IT systems. This analysis does not involve the use of</a:t>
            </a:r>
          </a:p>
          <a:p>
            <a:r>
              <a:rPr lang="en-US" sz="1200" kern="1200" baseline="0" dirty="0" smtClean="0">
                <a:solidFill>
                  <a:schemeClr val="tx1"/>
                </a:solidFill>
                <a:latin typeface="Arial" pitchFamily="-109" charset="0"/>
                <a:ea typeface="+mn-ea"/>
                <a:cs typeface="+mn-cs"/>
              </a:rPr>
              <a:t>a formal, structured process, but rather exploits the knowledge and expertise of the</a:t>
            </a:r>
          </a:p>
          <a:p>
            <a:r>
              <a:rPr lang="en-US" sz="1200" kern="1200" baseline="0" dirty="0" smtClean="0">
                <a:solidFill>
                  <a:schemeClr val="tx1"/>
                </a:solidFill>
                <a:latin typeface="Arial" pitchFamily="-109" charset="0"/>
                <a:ea typeface="+mn-ea"/>
                <a:cs typeface="+mn-cs"/>
              </a:rPr>
              <a:t>individuals performing this analysis. These may either be internal experts, if available,</a:t>
            </a:r>
          </a:p>
          <a:p>
            <a:r>
              <a:rPr lang="en-US" sz="1200" kern="1200" baseline="0" dirty="0" smtClean="0">
                <a:solidFill>
                  <a:schemeClr val="tx1"/>
                </a:solidFill>
                <a:latin typeface="Arial" pitchFamily="-109" charset="0"/>
                <a:ea typeface="+mn-ea"/>
                <a:cs typeface="+mn-cs"/>
              </a:rPr>
              <a:t>or, alternatively, external consultants. A major advantage of this approach is</a:t>
            </a:r>
          </a:p>
          <a:p>
            <a:r>
              <a:rPr lang="en-US" sz="1200" kern="1200" baseline="0" dirty="0" smtClean="0">
                <a:solidFill>
                  <a:schemeClr val="tx1"/>
                </a:solidFill>
                <a:latin typeface="Arial" pitchFamily="-109" charset="0"/>
                <a:ea typeface="+mn-ea"/>
                <a:cs typeface="+mn-cs"/>
              </a:rPr>
              <a:t>that the individuals performing the analysis require no additional skills. Hence, an</a:t>
            </a:r>
          </a:p>
          <a:p>
            <a:r>
              <a:rPr lang="en-US" sz="1200" kern="1200" baseline="0" dirty="0" smtClean="0">
                <a:solidFill>
                  <a:schemeClr val="tx1"/>
                </a:solidFill>
                <a:latin typeface="Arial" pitchFamily="-109" charset="0"/>
                <a:ea typeface="+mn-ea"/>
                <a:cs typeface="+mn-cs"/>
              </a:rPr>
              <a:t>informal risk assessment can be performed relatively quickly and cheaply. In addition,</a:t>
            </a:r>
          </a:p>
          <a:p>
            <a:r>
              <a:rPr lang="en-US" sz="1200" kern="1200" baseline="0" dirty="0" smtClean="0">
                <a:solidFill>
                  <a:schemeClr val="tx1"/>
                </a:solidFill>
                <a:latin typeface="Arial" pitchFamily="-109" charset="0"/>
                <a:ea typeface="+mn-ea"/>
                <a:cs typeface="+mn-cs"/>
              </a:rPr>
              <a:t>because the organization’s systems are being examined, judgments can be</a:t>
            </a:r>
          </a:p>
          <a:p>
            <a:r>
              <a:rPr lang="en-US" sz="1200" kern="1200" baseline="0" dirty="0" smtClean="0">
                <a:solidFill>
                  <a:schemeClr val="tx1"/>
                </a:solidFill>
                <a:latin typeface="Arial" pitchFamily="-109" charset="0"/>
                <a:ea typeface="+mn-ea"/>
                <a:cs typeface="+mn-cs"/>
              </a:rPr>
              <a:t>made about specific vulnerabilities and risks to systems for the organization that</a:t>
            </a:r>
          </a:p>
          <a:p>
            <a:r>
              <a:rPr lang="en-US" sz="1200" kern="1200" baseline="0" dirty="0" smtClean="0">
                <a:solidFill>
                  <a:schemeClr val="tx1"/>
                </a:solidFill>
                <a:latin typeface="Arial" pitchFamily="-109" charset="0"/>
                <a:ea typeface="+mn-ea"/>
                <a:cs typeface="+mn-cs"/>
              </a:rPr>
              <a:t>the baseline approach would not address. Thus more accurate and targeted controls</a:t>
            </a:r>
          </a:p>
          <a:p>
            <a:r>
              <a:rPr lang="en-US" sz="1200" kern="1200" baseline="0" dirty="0" smtClean="0">
                <a:solidFill>
                  <a:schemeClr val="tx1"/>
                </a:solidFill>
                <a:latin typeface="Arial" pitchFamily="-109" charset="0"/>
                <a:ea typeface="+mn-ea"/>
                <a:cs typeface="+mn-cs"/>
              </a:rPr>
              <a:t>may be used than would be the case with the baseline approach. There are a number</a:t>
            </a:r>
          </a:p>
          <a:p>
            <a:r>
              <a:rPr lang="en-US" sz="1200" kern="1200" baseline="0" dirty="0" smtClean="0">
                <a:solidFill>
                  <a:schemeClr val="tx1"/>
                </a:solidFill>
                <a:latin typeface="Arial" pitchFamily="-109" charset="0"/>
                <a:ea typeface="+mn-ea"/>
                <a:cs typeface="+mn-cs"/>
              </a:rPr>
              <a:t>of disadvantages. Because a formal process is not used, there is a chance that some</a:t>
            </a:r>
          </a:p>
          <a:p>
            <a:r>
              <a:rPr lang="en-US" sz="1200" kern="1200" baseline="0" dirty="0" smtClean="0">
                <a:solidFill>
                  <a:schemeClr val="tx1"/>
                </a:solidFill>
                <a:latin typeface="Arial" pitchFamily="-109" charset="0"/>
                <a:ea typeface="+mn-ea"/>
                <a:cs typeface="+mn-cs"/>
              </a:rPr>
              <a:t>risks may not be considered appropriately, potentially leaving the organization vulnerable.</a:t>
            </a:r>
          </a:p>
          <a:p>
            <a:r>
              <a:rPr lang="en-US" sz="1200" kern="1200" baseline="0" dirty="0" smtClean="0">
                <a:solidFill>
                  <a:schemeClr val="tx1"/>
                </a:solidFill>
                <a:latin typeface="Arial" pitchFamily="-109" charset="0"/>
                <a:ea typeface="+mn-ea"/>
                <a:cs typeface="+mn-cs"/>
              </a:rPr>
              <a:t>Besides, because the approach is informal, the results may be skewed by the</a:t>
            </a:r>
          </a:p>
          <a:p>
            <a:r>
              <a:rPr lang="en-US" sz="1200" kern="1200" baseline="0" dirty="0" smtClean="0">
                <a:solidFill>
                  <a:schemeClr val="tx1"/>
                </a:solidFill>
                <a:latin typeface="Arial" pitchFamily="-109" charset="0"/>
                <a:ea typeface="+mn-ea"/>
                <a:cs typeface="+mn-cs"/>
              </a:rPr>
              <a:t>views and prejudices of the individuals performing the analysis. It may also result in</a:t>
            </a:r>
          </a:p>
          <a:p>
            <a:r>
              <a:rPr lang="en-US" sz="1200" kern="1200" baseline="0" dirty="0" smtClean="0">
                <a:solidFill>
                  <a:schemeClr val="tx1"/>
                </a:solidFill>
                <a:latin typeface="Arial" pitchFamily="-109" charset="0"/>
                <a:ea typeface="+mn-ea"/>
                <a:cs typeface="+mn-cs"/>
              </a:rPr>
              <a:t>insufficient justification for suggested controls, leading to questions over whether</a:t>
            </a:r>
          </a:p>
          <a:p>
            <a:r>
              <a:rPr lang="en-US" sz="1200" kern="1200" baseline="0" dirty="0" smtClean="0">
                <a:solidFill>
                  <a:schemeClr val="tx1"/>
                </a:solidFill>
                <a:latin typeface="Arial" pitchFamily="-109" charset="0"/>
                <a:ea typeface="+mn-ea"/>
                <a:cs typeface="+mn-cs"/>
              </a:rPr>
              <a:t>the proposed expenditure is really justified. Lastly, there may be inconsistent results</a:t>
            </a:r>
          </a:p>
          <a:p>
            <a:r>
              <a:rPr lang="en-US" sz="1200" kern="1200" baseline="0" dirty="0" smtClean="0">
                <a:solidFill>
                  <a:schemeClr val="tx1"/>
                </a:solidFill>
                <a:latin typeface="Arial" pitchFamily="-109" charset="0"/>
                <a:ea typeface="+mn-ea"/>
                <a:cs typeface="+mn-cs"/>
              </a:rPr>
              <a:t>over time as a result of differing expertise in those conducting the analysis.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use of the informal approach would generally be recommended for small</a:t>
            </a:r>
          </a:p>
          <a:p>
            <a:r>
              <a:rPr lang="en-US" sz="1200" kern="1200" baseline="0" dirty="0" smtClean="0">
                <a:solidFill>
                  <a:schemeClr val="tx1"/>
                </a:solidFill>
                <a:latin typeface="Arial" pitchFamily="-109" charset="0"/>
                <a:ea typeface="+mn-ea"/>
                <a:cs typeface="+mn-cs"/>
              </a:rPr>
              <a:t>to medium-sized organizations where the IT systems are not necessarily essential to</a:t>
            </a:r>
          </a:p>
          <a:p>
            <a:r>
              <a:rPr lang="en-US" sz="1200" kern="1200" baseline="0" dirty="0" smtClean="0">
                <a:solidFill>
                  <a:schemeClr val="tx1"/>
                </a:solidFill>
                <a:latin typeface="Arial" pitchFamily="-109" charset="0"/>
                <a:ea typeface="+mn-ea"/>
                <a:cs typeface="+mn-cs"/>
              </a:rPr>
              <a:t>meeting the organization’s business objectives and where additional expenditure on</a:t>
            </a:r>
          </a:p>
          <a:p>
            <a:r>
              <a:rPr lang="en-US" sz="1200" kern="1200" baseline="0" dirty="0" smtClean="0">
                <a:solidFill>
                  <a:schemeClr val="tx1"/>
                </a:solidFill>
                <a:latin typeface="Arial" pitchFamily="-109" charset="0"/>
                <a:ea typeface="+mn-ea"/>
                <a:cs typeface="+mn-cs"/>
              </a:rPr>
              <a:t>risk analysis cannot be justified.</a:t>
            </a:r>
            <a:endParaRPr lang="en-US" dirty="0">
              <a:latin typeface="Times" pitchFamily="-109" charset="0"/>
            </a:endParaRPr>
          </a:p>
        </p:txBody>
      </p:sp>
    </p:spTree>
    <p:extLst>
      <p:ext uri="{BB962C8B-B14F-4D97-AF65-F5344CB8AC3E}">
        <p14:creationId xmlns:p14="http://schemas.microsoft.com/office/powerpoint/2010/main" val="174436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smtClean="0">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smtClean="0">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smtClean="0">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smtClean="0">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smtClean="0">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smtClean="0">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smtClean="0">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smtClean="0">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smtClean="0">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smtClean="0">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13</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84553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smtClean="0">
                <a:latin typeface="Times New Roman" panose="02020603050405020304" pitchFamily="18" charset="0"/>
                <a:ea typeface="ＭＳ Ｐゴシック" panose="020B0600070205080204" pitchFamily="34" charset="-128"/>
              </a:rPr>
              <a:t>Computer crime</a:t>
            </a:r>
            <a:r>
              <a:rPr lang="en-US" altLang="en-US" smtClean="0">
                <a:latin typeface="Times New Roman" panose="02020603050405020304" pitchFamily="18" charset="0"/>
                <a:ea typeface="ＭＳ Ｐゴシック" panose="020B0600070205080204" pitchFamily="34" charset="-128"/>
              </a:rPr>
              <a:t>, or </a:t>
            </a:r>
            <a:r>
              <a:rPr lang="en-US" altLang="en-US" b="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smtClean="0">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smtClean="0">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smtClean="0">
                <a:latin typeface="Times New Roman" panose="02020603050405020304" pitchFamily="18" charset="0"/>
                <a:ea typeface="ＭＳ Ｐゴシック" panose="020B0600070205080204" pitchFamily="34" charset="-128"/>
              </a:rPr>
              <a:t>as falling in one or more categories. The term </a:t>
            </a:r>
            <a:r>
              <a:rPr lang="en-US" altLang="en-US" i="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has a connotation of</a:t>
            </a:r>
          </a:p>
          <a:p>
            <a:pPr eaLnBrk="1" hangingPunct="1"/>
            <a:r>
              <a:rPr lang="en-US" altLang="en-US" smtClean="0">
                <a:latin typeface="Times New Roman" panose="02020603050405020304" pitchFamily="18" charset="0"/>
                <a:ea typeface="ＭＳ Ｐゴシック" panose="020B0600070205080204" pitchFamily="34" charset="-128"/>
              </a:rPr>
              <a:t>the use of networks specifically, whereas </a:t>
            </a:r>
            <a:r>
              <a:rPr lang="en-US" altLang="en-US" i="1" smtClean="0">
                <a:latin typeface="Times New Roman" panose="02020603050405020304" pitchFamily="18" charset="0"/>
                <a:ea typeface="ＭＳ Ｐゴシック" panose="020B0600070205080204" pitchFamily="34" charset="-128"/>
              </a:rPr>
              <a:t>computer crime </a:t>
            </a:r>
            <a:r>
              <a:rPr lang="en-US" altLang="en-US" smtClean="0">
                <a:latin typeface="Times New Roman" panose="02020603050405020304" pitchFamily="18" charset="0"/>
                <a:ea typeface="ＭＳ Ｐゴシック" panose="020B0600070205080204" pitchFamily="34" charset="-128"/>
              </a:rPr>
              <a:t>may or may not involve</a:t>
            </a:r>
          </a:p>
          <a:p>
            <a:pPr eaLnBrk="1" hangingPunct="1"/>
            <a:r>
              <a:rPr lang="en-US" altLang="en-US" smtClean="0">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val="410179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smtClean="0">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targets: </a:t>
            </a:r>
            <a:r>
              <a:rPr lang="en-US" altLang="en-US" smtClean="0">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smtClean="0">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smtClean="0">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smtClean="0">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smtClean="0">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smtClean="0">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storage devices: </a:t>
            </a:r>
            <a:r>
              <a:rPr lang="en-US" altLang="en-US" smtClean="0">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smtClean="0">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smtClean="0">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smtClean="0">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smtClean="0">
                <a:latin typeface="Times New Roman" panose="02020603050405020304" pitchFamily="18" charset="0"/>
                <a:ea typeface="ＭＳ Ｐゴシック" panose="020B0600070205080204" pitchFamily="34" charset="-128"/>
              </a:rPr>
              <a:t>image files, or “</a:t>
            </a:r>
            <a:r>
              <a:rPr lang="en-US" altLang="ja-JP" smtClean="0">
                <a:latin typeface="Times New Roman" panose="02020603050405020304" pitchFamily="18" charset="0"/>
                <a:ea typeface="ＭＳ Ｐゴシック" panose="020B0600070205080204" pitchFamily="34" charset="-128"/>
              </a:rPr>
              <a:t>warez</a:t>
            </a:r>
            <a:r>
              <a:rPr lang="en-US" altLang="en-US" smtClean="0">
                <a:latin typeface="Times New Roman" panose="02020603050405020304" pitchFamily="18" charset="0"/>
                <a:ea typeface="ＭＳ Ｐゴシック" panose="020B0600070205080204" pitchFamily="34" charset="-128"/>
              </a:rPr>
              <a:t>”</a:t>
            </a:r>
            <a:r>
              <a:rPr lang="en-US" altLang="ja-JP" smtClean="0">
                <a:latin typeface="Times New Roman" panose="02020603050405020304" pitchFamily="18" charset="0"/>
                <a:ea typeface="ＭＳ Ｐゴシック" panose="020B0600070205080204" pitchFamily="34" charset="-128"/>
              </a:rPr>
              <a:t> (pirated commercial software).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communications tools: </a:t>
            </a:r>
            <a:r>
              <a:rPr lang="en-US" altLang="en-US" smtClean="0">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smtClean="0">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smtClean="0">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smtClean="0">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val="214532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smtClean="0">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smtClean="0">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smtClean="0">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16</a:t>
            </a:fld>
            <a:endParaRPr lang="en-AU" altLang="en-US">
              <a:latin typeface="Arial" panose="020B0604020202020204" pitchFamily="34" charset="0"/>
            </a:endParaRPr>
          </a:p>
        </p:txBody>
      </p:sp>
    </p:spTree>
    <p:extLst>
      <p:ext uri="{BB962C8B-B14F-4D97-AF65-F5344CB8AC3E}">
        <p14:creationId xmlns:p14="http://schemas.microsoft.com/office/powerpoint/2010/main" val="302497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Tree>
    <p:extLst>
      <p:ext uri="{BB962C8B-B14F-4D97-AF65-F5344CB8AC3E}">
        <p14:creationId xmlns:p14="http://schemas.microsoft.com/office/powerpoint/2010/main" val="353972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smtClean="0">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smtClean="0">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smtClean="0">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smtClean="0">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Tree>
    <p:extLst>
      <p:ext uri="{BB962C8B-B14F-4D97-AF65-F5344CB8AC3E}">
        <p14:creationId xmlns:p14="http://schemas.microsoft.com/office/powerpoint/2010/main" val="131065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smtClean="0">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smtClean="0">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smtClean="0">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smtClean="0">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For </a:t>
            </a:r>
            <a:r>
              <a:rPr lang="en-US" altLang="en-US" b="1" smtClean="0">
                <a:latin typeface="Times New Roman" panose="02020603050405020304" pitchFamily="18" charset="0"/>
                <a:ea typeface="ＭＳ Ｐゴシック" panose="020B0600070205080204" pitchFamily="34" charset="-128"/>
              </a:rPr>
              <a:t>law enforcement agencies</a:t>
            </a:r>
            <a:r>
              <a:rPr lang="en-US" altLang="en-US" smtClean="0">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smtClean="0">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smtClean="0">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smtClean="0">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smtClean="0">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smtClean="0">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smtClean="0">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smtClean="0">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smtClean="0">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smtClean="0">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smtClean="0">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smtClean="0">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smtClean="0">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smtClean="0">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161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DD721-8267-7249-85BA-C8B070D12B62}" type="slidenum">
              <a:rPr lang="en-AU"/>
              <a:pPr/>
              <a:t>2</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smtClean="0">
                <a:solidFill>
                  <a:schemeClr val="tx1"/>
                </a:solidFill>
                <a:latin typeface="Arial" pitchFamily="-109" charset="0"/>
                <a:ea typeface="+mn-ea"/>
                <a:cs typeface="+mn-cs"/>
              </a:rPr>
              <a:t>IT security management </a:t>
            </a:r>
            <a:r>
              <a:rPr lang="en-US" sz="1200" b="0" kern="1200" baseline="0" dirty="0" smtClean="0">
                <a:solidFill>
                  <a:schemeClr val="tx1"/>
                </a:solidFill>
                <a:latin typeface="Arial" pitchFamily="-109" charset="0"/>
                <a:ea typeface="+mn-ea"/>
                <a:cs typeface="+mn-cs"/>
              </a:rPr>
              <a:t>is the formal process of answering these questions, ensuring</a:t>
            </a:r>
          </a:p>
          <a:p>
            <a:r>
              <a:rPr lang="en-US" sz="1200" kern="1200" baseline="0" dirty="0" smtClean="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smtClean="0">
                <a:solidFill>
                  <a:schemeClr val="tx1"/>
                </a:solidFill>
                <a:latin typeface="Arial" pitchFamily="-109" charset="0"/>
                <a:ea typeface="+mn-ea"/>
                <a:cs typeface="+mn-cs"/>
              </a:rPr>
              <a:t>IT security management consists of first determining a clear view of an organization’s IT</a:t>
            </a:r>
          </a:p>
          <a:p>
            <a:r>
              <a:rPr lang="en-US" sz="1200" kern="1200" baseline="0" dirty="0" smtClean="0">
                <a:solidFill>
                  <a:schemeClr val="tx1"/>
                </a:solidFill>
                <a:latin typeface="Arial" pitchFamily="-109" charset="0"/>
                <a:ea typeface="+mn-ea"/>
                <a:cs typeface="+mn-cs"/>
              </a:rPr>
              <a:t>security objectives and general risk profile. Next, an IT security </a:t>
            </a:r>
            <a:r>
              <a:rPr lang="en-US" sz="1200" b="1" kern="1200" baseline="0" dirty="0" smtClean="0">
                <a:solidFill>
                  <a:schemeClr val="tx1"/>
                </a:solidFill>
                <a:latin typeface="Arial" pitchFamily="-109" charset="0"/>
                <a:ea typeface="+mn-ea"/>
                <a:cs typeface="+mn-cs"/>
              </a:rPr>
              <a:t>risk assessment </a:t>
            </a:r>
            <a:r>
              <a:rPr lang="en-US" sz="1200" kern="1200" baseline="0" dirty="0" smtClean="0">
                <a:solidFill>
                  <a:schemeClr val="tx1"/>
                </a:solidFill>
                <a:latin typeface="Arial" pitchFamily="-109" charset="0"/>
                <a:ea typeface="+mn-ea"/>
                <a:cs typeface="+mn-cs"/>
              </a:rPr>
              <a:t>is needed</a:t>
            </a:r>
          </a:p>
          <a:p>
            <a:r>
              <a:rPr lang="en-US" sz="1200" kern="1200" baseline="0" dirty="0" smtClean="0">
                <a:solidFill>
                  <a:schemeClr val="tx1"/>
                </a:solidFill>
                <a:latin typeface="Arial" pitchFamily="-109" charset="0"/>
                <a:ea typeface="+mn-ea"/>
                <a:cs typeface="+mn-cs"/>
              </a:rPr>
              <a:t>for each asset in the organization that requires protection; this assessment must answer</a:t>
            </a:r>
          </a:p>
          <a:p>
            <a:r>
              <a:rPr lang="en-US" sz="1200" kern="1200" baseline="0" dirty="0" smtClean="0">
                <a:solidFill>
                  <a:schemeClr val="tx1"/>
                </a:solidFill>
                <a:latin typeface="Arial" pitchFamily="-109" charset="0"/>
                <a:ea typeface="+mn-ea"/>
                <a:cs typeface="+mn-cs"/>
              </a:rPr>
              <a:t>the three key questions listed above. It provides the information necessary to decide</a:t>
            </a:r>
          </a:p>
          <a:p>
            <a:r>
              <a:rPr lang="en-US" sz="1200" kern="1200" baseline="0" dirty="0" smtClean="0">
                <a:solidFill>
                  <a:schemeClr val="tx1"/>
                </a:solidFill>
                <a:latin typeface="Arial" pitchFamily="-109" charset="0"/>
                <a:ea typeface="+mn-ea"/>
                <a:cs typeface="+mn-cs"/>
              </a:rPr>
              <a:t>what management, operational, and technical controls are needed to either reduce</a:t>
            </a:r>
          </a:p>
          <a:p>
            <a:r>
              <a:rPr lang="en-US" sz="1200" kern="1200" baseline="0" dirty="0" smtClean="0">
                <a:solidFill>
                  <a:schemeClr val="tx1"/>
                </a:solidFill>
                <a:latin typeface="Arial" pitchFamily="-109" charset="0"/>
                <a:ea typeface="+mn-ea"/>
                <a:cs typeface="+mn-cs"/>
              </a:rPr>
              <a:t>the risks identified to an acceptable level or otherwise accept the resultant risk. This</a:t>
            </a:r>
          </a:p>
          <a:p>
            <a:r>
              <a:rPr lang="en-US" sz="1200" kern="1200" baseline="0" dirty="0" smtClean="0">
                <a:solidFill>
                  <a:schemeClr val="tx1"/>
                </a:solidFill>
                <a:latin typeface="Arial" pitchFamily="-109" charset="0"/>
                <a:ea typeface="+mn-ea"/>
                <a:cs typeface="+mn-cs"/>
              </a:rPr>
              <a:t>chapter will consider each of these items. The process continues by selecting suitable</a:t>
            </a:r>
          </a:p>
          <a:p>
            <a:r>
              <a:rPr lang="en-US" sz="1200" kern="1200" baseline="0" dirty="0" smtClean="0">
                <a:solidFill>
                  <a:schemeClr val="tx1"/>
                </a:solidFill>
                <a:latin typeface="Arial" pitchFamily="-109" charset="0"/>
                <a:ea typeface="+mn-ea"/>
                <a:cs typeface="+mn-cs"/>
              </a:rPr>
              <a:t>controls and then writing plans and procedures to ensure these necessary controls</a:t>
            </a:r>
          </a:p>
          <a:p>
            <a:r>
              <a:rPr lang="en-US" sz="1200" kern="1200" baseline="0" dirty="0" smtClean="0">
                <a:solidFill>
                  <a:schemeClr val="tx1"/>
                </a:solidFill>
                <a:latin typeface="Arial" pitchFamily="-109" charset="0"/>
                <a:ea typeface="+mn-ea"/>
                <a:cs typeface="+mn-cs"/>
              </a:rPr>
              <a:t>are implemented effectively. That implementation must be monitored to determine if</a:t>
            </a:r>
          </a:p>
          <a:p>
            <a:r>
              <a:rPr lang="en-US" sz="1200" kern="1200" baseline="0" dirty="0" smtClean="0">
                <a:solidFill>
                  <a:schemeClr val="tx1"/>
                </a:solidFill>
                <a:latin typeface="Arial" pitchFamily="-109" charset="0"/>
                <a:ea typeface="+mn-ea"/>
                <a:cs typeface="+mn-cs"/>
              </a:rPr>
              <a:t>the security objectives are met. The whole process must be iterated, and the plans and</a:t>
            </a:r>
          </a:p>
          <a:p>
            <a:r>
              <a:rPr lang="en-US" sz="1200" kern="1200" baseline="0" dirty="0" smtClean="0">
                <a:solidFill>
                  <a:schemeClr val="tx1"/>
                </a:solidFill>
                <a:latin typeface="Arial" pitchFamily="-109" charset="0"/>
                <a:ea typeface="+mn-ea"/>
                <a:cs typeface="+mn-cs"/>
              </a:rPr>
              <a:t>procedures kept up-to-date, because of the rapid rate of change in both the technology</a:t>
            </a:r>
          </a:p>
          <a:p>
            <a:r>
              <a:rPr lang="en-US" sz="1200" kern="1200" baseline="0" dirty="0" smtClean="0">
                <a:solidFill>
                  <a:schemeClr val="tx1"/>
                </a:solidFill>
                <a:latin typeface="Arial" pitchFamily="-109" charset="0"/>
                <a:ea typeface="+mn-ea"/>
                <a:cs typeface="+mn-cs"/>
              </a:rPr>
              <a:t>and the risk environment. We discuss the latter part of this process in Chapter 15. The</a:t>
            </a:r>
          </a:p>
          <a:p>
            <a:r>
              <a:rPr lang="en-US" sz="1200" kern="1200" baseline="0" dirty="0" smtClean="0">
                <a:solidFill>
                  <a:schemeClr val="tx1"/>
                </a:solidFill>
                <a:latin typeface="Arial" pitchFamily="-109" charset="0"/>
                <a:ea typeface="+mn-ea"/>
                <a:cs typeface="+mn-cs"/>
              </a:rPr>
              <a:t>following chapters, then, address specific control areas relating to physical security in</a:t>
            </a:r>
          </a:p>
          <a:p>
            <a:r>
              <a:rPr lang="en-US" sz="1200" kern="1200" baseline="0" dirty="0" smtClean="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p:txBody>
      </p:sp>
    </p:spTree>
    <p:extLst>
      <p:ext uri="{BB962C8B-B14F-4D97-AF65-F5344CB8AC3E}">
        <p14:creationId xmlns:p14="http://schemas.microsoft.com/office/powerpoint/2010/main" val="408678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relative lack of success in bringing </a:t>
            </a:r>
            <a:r>
              <a:rPr lang="en-US" altLang="en-US" b="1" smtClean="0">
                <a:latin typeface="Times New Roman" panose="02020603050405020304" pitchFamily="18" charset="0"/>
                <a:ea typeface="ＭＳ Ｐゴシック" panose="020B0600070205080204" pitchFamily="34" charset="-128"/>
              </a:rPr>
              <a:t>cybercriminals</a:t>
            </a:r>
            <a:r>
              <a:rPr lang="en-US" altLang="en-US" smtClean="0">
                <a:latin typeface="Times New Roman" panose="02020603050405020304" pitchFamily="18" charset="0"/>
                <a:ea typeface="ＭＳ Ｐゴシック" panose="020B0600070205080204" pitchFamily="34" charset="-128"/>
              </a:rPr>
              <a:t> to justice has led to an</a:t>
            </a:r>
          </a:p>
          <a:p>
            <a:pPr eaLnBrk="1" hangingPunct="1"/>
            <a:r>
              <a:rPr lang="en-US" altLang="en-US" smtClean="0">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smtClean="0">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smtClean="0">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smtClean="0">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smtClean="0">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Tree>
    <p:extLst>
      <p:ext uri="{BB962C8B-B14F-4D97-AF65-F5344CB8AC3E}">
        <p14:creationId xmlns:p14="http://schemas.microsoft.com/office/powerpoint/2010/main" val="143458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smtClean="0">
                <a:latin typeface="Times New Roman" panose="02020603050405020304" pitchFamily="18" charset="0"/>
                <a:ea typeface="ＭＳ Ｐゴシック" panose="020B0600070205080204" pitchFamily="34" charset="-128"/>
              </a:rPr>
              <a:t>influence the behavior of </a:t>
            </a:r>
            <a:r>
              <a:rPr lang="en-US" altLang="en-US" b="1" smtClean="0">
                <a:latin typeface="Times New Roman" panose="02020603050405020304" pitchFamily="18" charset="0"/>
                <a:ea typeface="ＭＳ Ｐゴシック" panose="020B0600070205080204" pitchFamily="34" charset="-128"/>
              </a:rPr>
              <a:t>cybercrime victims</a:t>
            </a:r>
            <a:r>
              <a:rPr lang="en-US" altLang="en-US" smtClean="0">
                <a:latin typeface="Times New Roman" panose="02020603050405020304" pitchFamily="18" charset="0"/>
                <a:ea typeface="ＭＳ Ｐゴシック" panose="020B0600070205080204" pitchFamily="34" charset="-128"/>
              </a:rPr>
              <a:t>. As with law enforcement, many</a:t>
            </a:r>
          </a:p>
          <a:p>
            <a:pPr eaLnBrk="1" hangingPunct="1"/>
            <a:r>
              <a:rPr lang="en-US" altLang="en-US" smtClean="0">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smtClean="0">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smtClean="0">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smtClean="0">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smtClean="0">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smtClean="0">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smtClean="0">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Tree>
    <p:extLst>
      <p:ext uri="{BB962C8B-B14F-4D97-AF65-F5344CB8AC3E}">
        <p14:creationId xmlns:p14="http://schemas.microsoft.com/office/powerpoint/2010/main" val="2143059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smtClean="0">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Tree>
    <p:extLst>
      <p:ext uri="{BB962C8B-B14F-4D97-AF65-F5344CB8AC3E}">
        <p14:creationId xmlns:p14="http://schemas.microsoft.com/office/powerpoint/2010/main" val="3548236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29</a:t>
            </a:fld>
            <a:endParaRPr lang="en-AU" altLang="en-US">
              <a:latin typeface="Arial" panose="020B0604020202020204" pitchFamily="34"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smtClean="0">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smtClean="0">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smtClean="0">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smtClean="0">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smtClean="0">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smtClean="0">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smtClean="0">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smtClean="0">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smtClean="0">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smtClean="0">
                <a:latin typeface="Times New Roman" panose="02020603050405020304" pitchFamily="18" charset="0"/>
                <a:ea typeface="ＭＳ Ｐゴシック" panose="020B0600070205080204" pitchFamily="34" charset="-128"/>
              </a:rPr>
              <a:t>privacy rights.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6727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30</a:t>
            </a:fld>
            <a:endParaRPr lang="en-AU" altLang="en-US">
              <a:latin typeface="Arial" panose="020B0604020202020204" pitchFamily="34"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smtClean="0">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smtClean="0">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1998, the EU adopted the</a:t>
            </a:r>
          </a:p>
          <a:p>
            <a:pPr eaLnBrk="1" hangingPunct="1"/>
            <a:r>
              <a:rPr lang="en-US" altLang="en-US" smtClean="0">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smtClean="0">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smtClean="0">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smtClean="0">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smtClean="0">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smtClean="0">
                <a:latin typeface="Times New Roman" panose="02020603050405020304" pitchFamily="18" charset="0"/>
                <a:ea typeface="ＭＳ Ｐゴシック" panose="020B0600070205080204" pitchFamily="34" charset="-128"/>
              </a:rPr>
              <a:t>of personal information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Notice: </a:t>
            </a:r>
            <a:r>
              <a:rPr lang="en-US" altLang="en-US" smtClean="0">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smtClean="0">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smtClean="0">
                <a:latin typeface="Times New Roman" panose="02020603050405020304" pitchFamily="18" charset="0"/>
                <a:ea typeface="ＭＳ Ｐゴシック" panose="020B0600070205080204" pitchFamily="34" charset="-128"/>
              </a:rPr>
              <a:t>may have.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Consent: </a:t>
            </a:r>
            <a:r>
              <a:rPr lang="en-US" altLang="en-US" smtClean="0">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smtClean="0">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smtClean="0">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smtClean="0">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smtClean="0">
                <a:latin typeface="Times New Roman" panose="02020603050405020304" pitchFamily="18" charset="0"/>
                <a:ea typeface="ＭＳ Ｐゴシック" panose="020B0600070205080204" pitchFamily="34" charset="-128"/>
              </a:rPr>
              <a:t>sex life.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Consistency</a:t>
            </a:r>
            <a:r>
              <a:rPr lang="en-US" altLang="en-US" smtClean="0">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smtClean="0">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smtClean="0">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Access: </a:t>
            </a:r>
            <a:r>
              <a:rPr lang="en-US" altLang="en-US" smtClean="0">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smtClean="0">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Security</a:t>
            </a:r>
            <a:r>
              <a:rPr lang="en-US" altLang="en-US" smtClean="0">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smtClean="0">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Onward transfer:</a:t>
            </a:r>
            <a:r>
              <a:rPr lang="en-US" altLang="en-US" smtClean="0">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smtClean="0">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smtClean="0">
                <a:latin typeface="Times New Roman" panose="02020603050405020304" pitchFamily="18" charset="0"/>
                <a:ea typeface="ＭＳ Ｐゴシック" panose="020B0600070205080204" pitchFamily="34" charset="-128"/>
              </a:rPr>
              <a:t>is obtained.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Enforcement: </a:t>
            </a:r>
            <a:r>
              <a:rPr lang="en-US" altLang="en-US" smtClean="0">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smtClean="0">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smtClean="0">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smtClean="0">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smtClean="0">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smtClean="0">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smtClean="0">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smtClean="0">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smtClean="0">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smtClean="0">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smtClean="0">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smtClean="0">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smtClean="0">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smtClean="0">
                <a:latin typeface="Times New Roman" panose="02020603050405020304" pitchFamily="18" charset="0"/>
                <a:ea typeface="ＭＳ Ｐゴシック" panose="020B0600070205080204" pitchFamily="34" charset="-128"/>
              </a:rPr>
              <a:t>privacy.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6181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31</a:t>
            </a:fld>
            <a:endParaRPr lang="en-AU" altLang="en-US">
              <a:latin typeface="Arial" panose="020B0604020202020204" pitchFamily="34"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smtClean="0">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smtClean="0">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smtClean="0">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smtClean="0">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smtClean="0">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smtClean="0">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smtClean="0">
                <a:latin typeface="Times New Roman" panose="02020603050405020304" pitchFamily="18" charset="0"/>
                <a:ea typeface="ＭＳ Ｐゴシック" panose="020B0600070205080204" pitchFamily="34" charset="-128"/>
              </a:rPr>
              <a:t>excessive for its intended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smtClean="0">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smtClean="0">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smtClean="0">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smtClean="0">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Banking and financial records: </a:t>
            </a:r>
            <a:r>
              <a:rPr lang="en-US" altLang="en-US" smtClean="0">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smtClean="0">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smtClean="0">
                <a:latin typeface="Times New Roman" panose="02020603050405020304" pitchFamily="18" charset="0"/>
                <a:ea typeface="ＭＳ Ｐゴシック" panose="020B0600070205080204" pitchFamily="34" charset="-128"/>
              </a:rPr>
              <a:t>Modernization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Credit reports: </a:t>
            </a:r>
            <a:r>
              <a:rPr lang="en-US" altLang="en-US" smtClean="0">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smtClean="0">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Medical and health insurance records: </a:t>
            </a:r>
            <a:r>
              <a:rPr lang="en-US" altLang="en-US" smtClean="0">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smtClean="0">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smtClean="0">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smtClean="0">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Children’s privacy: </a:t>
            </a:r>
            <a:r>
              <a:rPr lang="en-US" altLang="en-US" smtClean="0">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smtClean="0">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smtClean="0">
                <a:latin typeface="Times New Roman" panose="02020603050405020304" pitchFamily="18" charset="0"/>
                <a:ea typeface="ＭＳ Ｐゴシック" panose="020B0600070205080204" pitchFamily="34" charset="-128"/>
              </a:rPr>
              <a:t>under the age of 13.</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Electronic communications: </a:t>
            </a:r>
            <a:r>
              <a:rPr lang="en-US" altLang="en-US" smtClean="0">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smtClean="0">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smtClean="0">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smtClean="0">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val="3838244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smtClean="0">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smtClean="0">
                <a:latin typeface="Times New Roman" panose="02020603050405020304" pitchFamily="18" charset="0"/>
                <a:ea typeface="ＭＳ Ｐゴシック" panose="020B0600070205080204" pitchFamily="34" charset="-128"/>
              </a:rPr>
              <a:t>corporate policies concerning employee privacy. ISO 27002 ( </a:t>
            </a:r>
            <a:r>
              <a:rPr lang="en-US" altLang="en-US" i="1" smtClean="0">
                <a:latin typeface="Times New Roman" panose="02020603050405020304" pitchFamily="18" charset="0"/>
                <a:ea typeface="ＭＳ Ｐゴシック" panose="020B0600070205080204" pitchFamily="34" charset="-128"/>
              </a:rPr>
              <a:t>Code of Practice for</a:t>
            </a:r>
          </a:p>
          <a:p>
            <a:pPr eaLnBrk="1" hangingPunct="1"/>
            <a:r>
              <a:rPr lang="en-US" altLang="en-US" i="1" smtClean="0">
                <a:latin typeface="Times New Roman" panose="02020603050405020304" pitchFamily="18" charset="0"/>
                <a:ea typeface="ＭＳ Ｐゴシック" panose="020B0600070205080204" pitchFamily="34" charset="-128"/>
              </a:rPr>
              <a:t>Information Security Management, </a:t>
            </a:r>
            <a:r>
              <a:rPr lang="en-US" altLang="en-US" smtClean="0">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protection of personally identifiable information </a:t>
            </a:r>
            <a:r>
              <a:rPr lang="en-US" altLang="en-US" smtClean="0">
                <a:latin typeface="Times New Roman" panose="02020603050405020304" pitchFamily="18" charset="0"/>
                <a:ea typeface="ＭＳ Ｐゴシック" panose="020B0600070205080204" pitchFamily="34" charset="-128"/>
              </a:rPr>
              <a:t>An organization’s</a:t>
            </a:r>
          </a:p>
          <a:p>
            <a:r>
              <a:rPr lang="en-US" altLang="en-US" smtClean="0">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smtClean="0">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smtClean="0">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smtClean="0">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smtClean="0">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smtClean="0">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smtClean="0">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smtClean="0">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smtClean="0">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smtClean="0">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smtClean="0">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smtClean="0">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smtClean="0">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smtClean="0">
                <a:latin typeface="Times New Roman" panose="02020603050405020304" pitchFamily="18" charset="0"/>
                <a:ea typeface="ＭＳ Ｐゴシック" panose="020B0600070205080204" pitchFamily="34" charset="-128"/>
              </a:rPr>
              <a:t>of privacy controls is provided in </a:t>
            </a:r>
            <a:r>
              <a:rPr lang="en-US" altLang="en-US" i="1" smtClean="0">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smtClean="0">
                <a:latin typeface="Times New Roman" panose="02020603050405020304" pitchFamily="18" charset="0"/>
                <a:ea typeface="ＭＳ Ｐゴシック" panose="020B0600070205080204" pitchFamily="34" charset="-128"/>
              </a:rPr>
              <a:t>Security </a:t>
            </a:r>
            <a:r>
              <a:rPr lang="en-US" altLang="en-US" smtClean="0">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smtClean="0">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val="153723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smtClean="0">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smtClean="0">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smtClean="0">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smtClean="0">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smtClean="0">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smtClean="0">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smtClean="0">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smtClean="0">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smtClean="0">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smtClean="0">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smtClean="0">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smtClean="0">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smtClean="0">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smtClean="0">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smtClean="0">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smtClean="0">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smtClean="0">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smtClean="0">
                <a:latin typeface="Times New Roman" panose="02020603050405020304" pitchFamily="18" charset="0"/>
                <a:ea typeface="ＭＳ Ｐゴシック" panose="020B0600070205080204" pitchFamily="34" charset="-128"/>
              </a:rPr>
              <a:t>of speech [HORO15].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smtClean="0">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smtClean="0">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smtClean="0">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smtClean="0">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smtClean="0">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smtClean="0">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smtClean="0">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smtClean="0">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smtClean="0">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smtClean="0">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smtClean="0">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smtClean="0">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smtClean="0">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val="125332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Both policy and technical approaches are needed to protect privacy when</a:t>
            </a:r>
          </a:p>
          <a:p>
            <a:r>
              <a:rPr lang="en-US" altLang="en-US" smtClean="0">
                <a:latin typeface="Times New Roman" panose="02020603050405020304" pitchFamily="18" charset="0"/>
                <a:ea typeface="ＭＳ Ｐゴシック" panose="020B0600070205080204" pitchFamily="34" charset="-128"/>
              </a:rPr>
              <a:t>both government and non-government organizations seek to learn as much as</a:t>
            </a:r>
          </a:p>
          <a:p>
            <a:r>
              <a:rPr lang="en-US" altLang="en-US" smtClean="0">
                <a:latin typeface="Times New Roman" panose="02020603050405020304" pitchFamily="18" charset="0"/>
                <a:ea typeface="ＭＳ Ｐゴシック" panose="020B0600070205080204" pitchFamily="34" charset="-128"/>
              </a:rPr>
              <a:t>possible about individuals. In terms of technical approaches, the requirements for</a:t>
            </a:r>
          </a:p>
          <a:p>
            <a:r>
              <a:rPr lang="en-US" altLang="en-US" smtClean="0">
                <a:latin typeface="Times New Roman" panose="02020603050405020304" pitchFamily="18" charset="0"/>
                <a:ea typeface="ＭＳ Ｐゴシック" panose="020B0600070205080204" pitchFamily="34" charset="-128"/>
              </a:rPr>
              <a:t>privacy protection for data stored on information systems can be addressed in part</a:t>
            </a:r>
          </a:p>
          <a:p>
            <a:r>
              <a:rPr lang="en-US" altLang="en-US" smtClean="0">
                <a:latin typeface="Times New Roman" panose="02020603050405020304" pitchFamily="18" charset="0"/>
                <a:ea typeface="ＭＳ Ｐゴシック" panose="020B0600070205080204" pitchFamily="34" charset="-128"/>
              </a:rPr>
              <a:t>using the technical mechanisms developed for database security, as we discussed</a:t>
            </a:r>
          </a:p>
          <a:p>
            <a:r>
              <a:rPr lang="en-US" altLang="en-US" smtClean="0">
                <a:latin typeface="Times New Roman" panose="02020603050405020304" pitchFamily="18" charset="0"/>
                <a:ea typeface="ＭＳ Ｐゴシック" panose="020B0600070205080204" pitchFamily="34" charset="-128"/>
              </a:rPr>
              <a:t>in Chapter 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With regard to social media sites, technical controls include the provision of</a:t>
            </a:r>
          </a:p>
          <a:p>
            <a:r>
              <a:rPr lang="en-US" altLang="en-US" smtClean="0">
                <a:latin typeface="Times New Roman" panose="02020603050405020304" pitchFamily="18" charset="0"/>
                <a:ea typeface="ＭＳ Ｐゴシック" panose="020B0600070205080204" pitchFamily="34" charset="-128"/>
              </a:rPr>
              <a:t>suitable privacy settings to manage who can view data on individuals, and notification</a:t>
            </a:r>
          </a:p>
          <a:p>
            <a:r>
              <a:rPr lang="en-US" altLang="en-US" smtClean="0">
                <a:latin typeface="Times New Roman" panose="02020603050405020304" pitchFamily="18" charset="0"/>
                <a:ea typeface="ＭＳ Ｐゴシック" panose="020B0600070205080204" pitchFamily="34" charset="-128"/>
              </a:rPr>
              <a:t>when one individual is referenced or tagged in another’s content. That is, by providing</a:t>
            </a:r>
          </a:p>
          <a:p>
            <a:r>
              <a:rPr lang="en-US" altLang="en-US" smtClean="0">
                <a:latin typeface="Times New Roman" panose="02020603050405020304" pitchFamily="18" charset="0"/>
                <a:ea typeface="ＭＳ Ｐゴシック" panose="020B0600070205080204" pitchFamily="34" charset="-128"/>
              </a:rPr>
              <a:t>suitable access controls to this data, but on a scale far larger than that used in most</a:t>
            </a:r>
          </a:p>
          <a:p>
            <a:r>
              <a:rPr lang="en-US" altLang="en-US" smtClean="0">
                <a:latin typeface="Times New Roman" panose="02020603050405020304" pitchFamily="18" charset="0"/>
                <a:ea typeface="ＭＳ Ｐゴシック" panose="020B0600070205080204" pitchFamily="34" charset="-128"/>
              </a:rPr>
              <a:t>IT systems. Although social media sites include some form of these controls, they</a:t>
            </a:r>
          </a:p>
          <a:p>
            <a:r>
              <a:rPr lang="en-US" altLang="en-US" smtClean="0">
                <a:latin typeface="Times New Roman" panose="02020603050405020304" pitchFamily="18" charset="0"/>
                <a:ea typeface="ＭＳ Ｐゴシック" panose="020B0600070205080204" pitchFamily="34" charset="-128"/>
              </a:rPr>
              <a:t>are constantly changing. This causes frustration for users, who struggle to keep up to</a:t>
            </a:r>
          </a:p>
          <a:p>
            <a:r>
              <a:rPr lang="en-US" altLang="en-US" smtClean="0">
                <a:latin typeface="Times New Roman" panose="02020603050405020304" pitchFamily="18" charset="0"/>
                <a:ea typeface="ＭＳ Ｐゴシック" panose="020B0600070205080204" pitchFamily="34" charset="-128"/>
              </a:rPr>
              <a:t>date with these mechanisms, and also indicates that the most appropriate controls</a:t>
            </a:r>
          </a:p>
          <a:p>
            <a:r>
              <a:rPr lang="en-US" altLang="en-US" smtClean="0">
                <a:latin typeface="Times New Roman" panose="02020603050405020304" pitchFamily="18" charset="0"/>
                <a:ea typeface="ＭＳ Ｐゴシック" panose="020B0600070205080204" pitchFamily="34" charset="-128"/>
              </a:rPr>
              <a:t>have yet to be found.</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smtClean="0">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smtClean="0">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smtClean="0">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smtClean="0">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smtClean="0">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smtClean="0">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smtClean="0">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smtClean="0">
                <a:latin typeface="Times New Roman" panose="02020603050405020304" pitchFamily="18" charset="0"/>
                <a:ea typeface="ＭＳ Ｐゴシック" panose="020B0600070205080204" pitchFamily="34" charset="-128"/>
              </a:rPr>
              <a:t>against re identification of anonymized data.</a:t>
            </a:r>
          </a:p>
          <a:p>
            <a:endParaRPr lang="en-US" altLang="en-US" smtClean="0">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Tree>
    <p:extLst>
      <p:ext uri="{BB962C8B-B14F-4D97-AF65-F5344CB8AC3E}">
        <p14:creationId xmlns:p14="http://schemas.microsoft.com/office/powerpoint/2010/main" val="2995706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smtClean="0">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smtClean="0">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smtClean="0">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Consent: </a:t>
            </a:r>
            <a:r>
              <a:rPr lang="en-US" altLang="en-US" smtClean="0">
                <a:latin typeface="Times New Roman" panose="02020603050405020304" pitchFamily="18" charset="0"/>
                <a:ea typeface="ＭＳ Ｐゴシック" panose="020B0600070205080204" pitchFamily="34" charset="-128"/>
              </a:rPr>
              <a:t>Ensuring participants can make informed decisions about their</a:t>
            </a:r>
          </a:p>
          <a:p>
            <a:r>
              <a:rPr lang="en-US" altLang="en-US" smtClean="0">
                <a:latin typeface="Times New Roman" panose="02020603050405020304" pitchFamily="18" charset="0"/>
                <a:ea typeface="ＭＳ Ｐゴシック" panose="020B0600070205080204" pitchFamily="34" charset="-128"/>
              </a:rPr>
              <a:t>Participation in the research.</a:t>
            </a:r>
          </a:p>
          <a:p>
            <a:endParaRPr lang="en-US" altLang="en-US" b="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confidentiality: </a:t>
            </a:r>
            <a:r>
              <a:rPr lang="en-US" altLang="en-US" smtClean="0">
                <a:latin typeface="Times New Roman" panose="02020603050405020304" pitchFamily="18" charset="0"/>
                <a:ea typeface="ＭＳ Ｐゴシック" panose="020B0600070205080204" pitchFamily="34" charset="-128"/>
              </a:rPr>
              <a:t>Privacy is the control that individuals have over</a:t>
            </a:r>
          </a:p>
          <a:p>
            <a:r>
              <a:rPr lang="en-US" altLang="en-US" smtClean="0">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smtClean="0">
                <a:latin typeface="Times New Roman" panose="02020603050405020304" pitchFamily="18" charset="0"/>
                <a:ea typeface="ＭＳ Ｐゴシック" panose="020B0600070205080204" pitchFamily="34" charset="-128"/>
              </a:rPr>
              <a:t>only authorized persons should have access to information.</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Ownership and authorship:  </a:t>
            </a:r>
            <a:r>
              <a:rPr lang="en-US" altLang="en-US" smtClean="0">
                <a:latin typeface="Times New Roman" panose="02020603050405020304" pitchFamily="18" charset="0"/>
                <a:ea typeface="ＭＳ Ｐゴシック" panose="020B0600070205080204" pitchFamily="34" charset="-128"/>
              </a:rPr>
              <a:t>Addresses who has responsibility for the data, and at</a:t>
            </a:r>
          </a:p>
          <a:p>
            <a:r>
              <a:rPr lang="en-US" altLang="en-US" smtClean="0">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 sharing—assessing the social benefits of research: </a:t>
            </a:r>
            <a:r>
              <a:rPr lang="en-US" altLang="en-US" smtClean="0">
                <a:latin typeface="Times New Roman" panose="02020603050405020304" pitchFamily="18" charset="0"/>
                <a:ea typeface="ＭＳ Ｐゴシック" panose="020B0600070205080204" pitchFamily="34" charset="-128"/>
              </a:rPr>
              <a:t>The social benefits that</a:t>
            </a:r>
          </a:p>
          <a:p>
            <a:r>
              <a:rPr lang="en-US" altLang="en-US" smtClean="0">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smtClean="0">
                <a:latin typeface="Times New Roman" panose="02020603050405020304" pitchFamily="18" charset="0"/>
                <a:ea typeface="ＭＳ Ｐゴシック" panose="020B0600070205080204" pitchFamily="34" charset="-128"/>
              </a:rPr>
              <a:t>in another.</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Governance and custodianship: </a:t>
            </a:r>
            <a:r>
              <a:rPr lang="en-US" altLang="en-US" smtClean="0">
                <a:latin typeface="Times New Roman" panose="02020603050405020304" pitchFamily="18" charset="0"/>
                <a:ea typeface="ＭＳ Ｐゴシック" panose="020B0600070205080204" pitchFamily="34" charset="-128"/>
              </a:rPr>
              <a:t>Oversight and implementation of the management,</a:t>
            </a:r>
          </a:p>
          <a:p>
            <a:r>
              <a:rPr lang="en-US" altLang="en-US" smtClean="0">
                <a:latin typeface="Times New Roman" panose="02020603050405020304" pitchFamily="18" charset="0"/>
                <a:ea typeface="ＭＳ Ｐゴシック" panose="020B0600070205080204" pitchFamily="34" charset="-128"/>
              </a:rPr>
              <a:t>organization, access, and preservation of digital data.</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smtClean="0">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smtClean="0">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smtClean="0">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smtClean="0">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smtClean="0">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smtClean="0">
                <a:latin typeface="Times New Roman" panose="02020603050405020304" pitchFamily="18" charset="0"/>
                <a:ea typeface="ＭＳ Ｐゴシック" panose="020B0600070205080204" pitchFamily="34" charset="-128"/>
              </a:rPr>
              <a:t>society at large that result from this use.</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smtClean="0">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smtClean="0">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smtClean="0">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smtClean="0">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smtClean="0">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smtClean="0">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smtClean="0">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smtClean="0">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smtClean="0">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smtClean="0">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smtClean="0">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smtClean="0">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smtClean="0">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smtClean="0">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smtClean="0">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smtClean="0">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35</a:t>
            </a:fld>
            <a:endParaRPr lang="en-AU" altLang="en-US"/>
          </a:p>
        </p:txBody>
      </p:sp>
    </p:spTree>
    <p:extLst>
      <p:ext uri="{BB962C8B-B14F-4D97-AF65-F5344CB8AC3E}">
        <p14:creationId xmlns:p14="http://schemas.microsoft.com/office/powerpoint/2010/main" val="265408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9" charset="0"/>
                <a:ea typeface="+mn-ea"/>
                <a:cs typeface="+mn-cs"/>
              </a:rPr>
              <a:t>The discipline of IT security management has evolved considerably over the last few</a:t>
            </a:r>
          </a:p>
          <a:p>
            <a:r>
              <a:rPr lang="en-US" sz="1200" kern="1200" baseline="0" dirty="0" smtClean="0">
                <a:solidFill>
                  <a:schemeClr val="tx1"/>
                </a:solidFill>
                <a:latin typeface="Arial" pitchFamily="-109" charset="0"/>
                <a:ea typeface="+mn-ea"/>
                <a:cs typeface="+mn-cs"/>
              </a:rPr>
              <a:t>decades. This has occurred in response to the rapid growth of, and dependence on, networked</a:t>
            </a:r>
          </a:p>
          <a:p>
            <a:r>
              <a:rPr lang="en-US" sz="1200" kern="1200" baseline="0" dirty="0" smtClean="0">
                <a:solidFill>
                  <a:schemeClr val="tx1"/>
                </a:solidFill>
                <a:latin typeface="Arial" pitchFamily="-109" charset="0"/>
                <a:ea typeface="+mn-ea"/>
                <a:cs typeface="+mn-cs"/>
              </a:rPr>
              <a:t>computer systems and the associated rise in risks to these systems. In the last</a:t>
            </a:r>
          </a:p>
          <a:p>
            <a:r>
              <a:rPr lang="en-US" sz="1200" kern="1200" baseline="0" dirty="0" smtClean="0">
                <a:solidFill>
                  <a:schemeClr val="tx1"/>
                </a:solidFill>
                <a:latin typeface="Arial" pitchFamily="-109" charset="0"/>
                <a:ea typeface="+mn-ea"/>
                <a:cs typeface="+mn-cs"/>
              </a:rPr>
              <a:t>decade a number of national and international standards have been published. These</a:t>
            </a:r>
          </a:p>
          <a:p>
            <a:r>
              <a:rPr lang="en-US" sz="1200" kern="1200" baseline="0" dirty="0" smtClean="0">
                <a:solidFill>
                  <a:schemeClr val="tx1"/>
                </a:solidFill>
                <a:latin typeface="Arial" pitchFamily="-109" charset="0"/>
                <a:ea typeface="+mn-ea"/>
                <a:cs typeface="+mn-cs"/>
              </a:rPr>
              <a:t>represent a consensus on the </a:t>
            </a:r>
            <a:r>
              <a:rPr lang="en-US" sz="1200" i="1" kern="1200" baseline="0" dirty="0" smtClean="0">
                <a:solidFill>
                  <a:schemeClr val="tx1"/>
                </a:solidFill>
                <a:latin typeface="Arial" pitchFamily="-109" charset="0"/>
                <a:ea typeface="+mn-ea"/>
                <a:cs typeface="+mn-cs"/>
              </a:rPr>
              <a:t>best practice in the field. </a:t>
            </a:r>
            <a:r>
              <a:rPr lang="en-US" sz="1200" i="0" kern="1200" baseline="0" dirty="0" smtClean="0">
                <a:solidFill>
                  <a:schemeClr val="tx1"/>
                </a:solidFill>
                <a:latin typeface="Arial" pitchFamily="-109" charset="0"/>
                <a:ea typeface="+mn-ea"/>
                <a:cs typeface="+mn-cs"/>
              </a:rPr>
              <a:t>The International </a:t>
            </a:r>
            <a:r>
              <a:rPr lang="en-US" sz="1200" kern="1200" baseline="0" dirty="0" smtClean="0">
                <a:solidFill>
                  <a:schemeClr val="tx1"/>
                </a:solidFill>
                <a:latin typeface="Arial" pitchFamily="-109" charset="0"/>
                <a:ea typeface="+mn-ea"/>
                <a:cs typeface="+mn-cs"/>
              </a:rPr>
              <a:t> Standards </a:t>
            </a:r>
          </a:p>
          <a:p>
            <a:r>
              <a:rPr lang="en-US" sz="1200" kern="1200" baseline="0" dirty="0" smtClean="0">
                <a:solidFill>
                  <a:schemeClr val="tx1"/>
                </a:solidFill>
                <a:latin typeface="Arial" pitchFamily="-109" charset="0"/>
                <a:ea typeface="+mn-ea"/>
                <a:cs typeface="+mn-cs"/>
              </a:rPr>
              <a:t>Organization (ISO) has revised and consolidated a number of these standards</a:t>
            </a:r>
          </a:p>
          <a:p>
            <a:r>
              <a:rPr lang="en-US" sz="1200" kern="1200" baseline="0" dirty="0" smtClean="0">
                <a:solidFill>
                  <a:schemeClr val="tx1"/>
                </a:solidFill>
                <a:latin typeface="Arial" pitchFamily="-109" charset="0"/>
                <a:ea typeface="+mn-ea"/>
                <a:cs typeface="+mn-cs"/>
              </a:rPr>
              <a:t>into the ISO 27000 series. Table 14.1 details a number of recently adopted</a:t>
            </a:r>
          </a:p>
          <a:p>
            <a:r>
              <a:rPr lang="en-US" sz="1200" kern="1200" baseline="0" dirty="0" smtClean="0">
                <a:solidFill>
                  <a:schemeClr val="tx1"/>
                </a:solidFill>
                <a:latin typeface="Arial" pitchFamily="-109" charset="0"/>
                <a:ea typeface="+mn-ea"/>
                <a:cs typeface="+mn-cs"/>
              </a:rPr>
              <a:t>standards within this family. In the United States, NIST has also produced a number</a:t>
            </a:r>
          </a:p>
          <a:p>
            <a:r>
              <a:rPr lang="en-US" sz="1200" kern="1200" baseline="0" dirty="0" smtClean="0">
                <a:solidFill>
                  <a:schemeClr val="tx1"/>
                </a:solidFill>
                <a:latin typeface="Arial" pitchFamily="-109" charset="0"/>
                <a:ea typeface="+mn-ea"/>
                <a:cs typeface="+mn-cs"/>
              </a:rPr>
              <a:t>of relevant standards, including NIST SP 800-18 (</a:t>
            </a:r>
            <a:r>
              <a:rPr lang="en-US" sz="1200" i="1" kern="1200" baseline="0" dirty="0" smtClean="0">
                <a:solidFill>
                  <a:schemeClr val="tx1"/>
                </a:solidFill>
                <a:latin typeface="Arial" pitchFamily="-109" charset="0"/>
                <a:ea typeface="+mn-ea"/>
                <a:cs typeface="+mn-cs"/>
              </a:rPr>
              <a:t>Guide for Developing Security</a:t>
            </a:r>
          </a:p>
          <a:p>
            <a:r>
              <a:rPr lang="en-US" sz="1200" i="1" kern="1200" baseline="0" dirty="0" smtClean="0">
                <a:solidFill>
                  <a:schemeClr val="tx1"/>
                </a:solidFill>
                <a:latin typeface="Arial" pitchFamily="-109" charset="0"/>
                <a:ea typeface="+mn-ea"/>
                <a:cs typeface="+mn-cs"/>
              </a:rPr>
              <a:t>Plans for Federal Information Systems</a:t>
            </a:r>
            <a:r>
              <a:rPr lang="en-US" sz="1200" kern="1200" baseline="0" dirty="0" smtClean="0">
                <a:solidFill>
                  <a:schemeClr val="tx1"/>
                </a:solidFill>
                <a:latin typeface="Arial" pitchFamily="-109" charset="0"/>
                <a:ea typeface="+mn-ea"/>
                <a:cs typeface="+mn-cs"/>
              </a:rPr>
              <a:t>, February 2006), NIST SP 800-30 </a:t>
            </a:r>
            <a:r>
              <a:rPr lang="en-US" sz="1200" i="1" kern="1200" baseline="0" dirty="0" smtClean="0">
                <a:solidFill>
                  <a:schemeClr val="tx1"/>
                </a:solidFill>
                <a:latin typeface="Arial" pitchFamily="-109" charset="0"/>
                <a:ea typeface="+mn-ea"/>
                <a:cs typeface="+mn-cs"/>
              </a:rPr>
              <a:t>(Guide</a:t>
            </a:r>
          </a:p>
          <a:p>
            <a:r>
              <a:rPr lang="en-US" sz="1200" i="1" kern="1200" baseline="0" dirty="0" smtClean="0">
                <a:solidFill>
                  <a:schemeClr val="tx1"/>
                </a:solidFill>
                <a:latin typeface="Arial" pitchFamily="-109" charset="0"/>
                <a:ea typeface="+mn-ea"/>
                <a:cs typeface="+mn-cs"/>
              </a:rPr>
              <a:t>for Conducting Risk Assessments</a:t>
            </a:r>
            <a:r>
              <a:rPr lang="en-US" sz="1200" kern="1200" baseline="0" dirty="0" smtClean="0">
                <a:solidFill>
                  <a:schemeClr val="tx1"/>
                </a:solidFill>
                <a:latin typeface="Arial" pitchFamily="-109" charset="0"/>
                <a:ea typeface="+mn-ea"/>
                <a:cs typeface="+mn-cs"/>
              </a:rPr>
              <a:t>, September 2012), and NIST SP 800-53 (</a:t>
            </a:r>
            <a:r>
              <a:rPr lang="en-US" sz="1200" i="1" kern="1200" baseline="0" dirty="0" smtClean="0">
                <a:solidFill>
                  <a:schemeClr val="tx1"/>
                </a:solidFill>
                <a:latin typeface="Arial" pitchFamily="-109" charset="0"/>
                <a:ea typeface="+mn-ea"/>
                <a:cs typeface="+mn-cs"/>
              </a:rPr>
              <a:t>Security</a:t>
            </a:r>
          </a:p>
          <a:p>
            <a:r>
              <a:rPr lang="en-US" sz="1200" i="1" kern="1200" baseline="0" dirty="0" smtClean="0">
                <a:solidFill>
                  <a:schemeClr val="tx1"/>
                </a:solidFill>
                <a:latin typeface="Arial" pitchFamily="-109" charset="0"/>
                <a:ea typeface="+mn-ea"/>
                <a:cs typeface="+mn-cs"/>
              </a:rPr>
              <a:t>and Privacy Controls for Federal Information Systems and Organizations</a:t>
            </a:r>
            <a:r>
              <a:rPr lang="en-US" sz="1200" kern="1200" baseline="0" dirty="0" smtClean="0">
                <a:solidFill>
                  <a:schemeClr val="tx1"/>
                </a:solidFill>
                <a:latin typeface="Arial" pitchFamily="-109" charset="0"/>
                <a:ea typeface="+mn-ea"/>
                <a:cs typeface="+mn-cs"/>
              </a:rPr>
              <a:t>, January</a:t>
            </a:r>
          </a:p>
          <a:p>
            <a:r>
              <a:rPr lang="en-US" sz="1200" kern="1200" baseline="0" dirty="0" smtClean="0">
                <a:solidFill>
                  <a:schemeClr val="tx1"/>
                </a:solidFill>
                <a:latin typeface="Arial" pitchFamily="-109" charset="0"/>
                <a:ea typeface="+mn-ea"/>
                <a:cs typeface="+mn-cs"/>
              </a:rPr>
              <a:t>2015). NIST also released the “</a:t>
            </a:r>
            <a:r>
              <a:rPr lang="en-US" sz="1200" i="1" kern="1200" baseline="0" dirty="0" smtClean="0">
                <a:solidFill>
                  <a:schemeClr val="tx1"/>
                </a:solidFill>
                <a:latin typeface="Arial" pitchFamily="-109" charset="0"/>
                <a:ea typeface="+mn-ea"/>
                <a:cs typeface="+mn-cs"/>
              </a:rPr>
              <a:t>Framework for Improving Critical Infrastructure</a:t>
            </a:r>
          </a:p>
          <a:p>
            <a:r>
              <a:rPr lang="en-US" sz="1200" i="1" kern="1200" baseline="0" dirty="0" err="1" smtClean="0">
                <a:solidFill>
                  <a:schemeClr val="tx1"/>
                </a:solidFill>
                <a:latin typeface="Arial" pitchFamily="-109" charset="0"/>
                <a:ea typeface="+mn-ea"/>
                <a:cs typeface="+mn-cs"/>
              </a:rPr>
              <a:t>Cybersecurity</a:t>
            </a:r>
            <a:r>
              <a:rPr lang="en-US" sz="1200" i="1" kern="1200" baseline="0" dirty="0" smtClean="0">
                <a:solidFill>
                  <a:schemeClr val="tx1"/>
                </a:solidFill>
                <a:latin typeface="Arial" pitchFamily="-109" charset="0"/>
                <a:ea typeface="+mn-ea"/>
                <a:cs typeface="+mn-cs"/>
              </a:rPr>
              <a:t> </a:t>
            </a:r>
            <a:r>
              <a:rPr lang="en-US" sz="1200" kern="1200" baseline="0" dirty="0" smtClean="0">
                <a:solidFill>
                  <a:schemeClr val="tx1"/>
                </a:solidFill>
                <a:latin typeface="Arial" pitchFamily="-109" charset="0"/>
                <a:ea typeface="+mn-ea"/>
                <a:cs typeface="+mn-cs"/>
              </a:rPr>
              <a:t>”in 2014, to provide guidance to organizations on systematically managing</a:t>
            </a:r>
          </a:p>
          <a:p>
            <a:r>
              <a:rPr lang="en-US" sz="1200" kern="1200" baseline="0" dirty="0" err="1" smtClean="0">
                <a:solidFill>
                  <a:schemeClr val="tx1"/>
                </a:solidFill>
                <a:latin typeface="Arial" pitchFamily="-109" charset="0"/>
                <a:ea typeface="+mn-ea"/>
                <a:cs typeface="+mn-cs"/>
              </a:rPr>
              <a:t>cybersecurity</a:t>
            </a:r>
            <a:r>
              <a:rPr lang="en-US" sz="1200" kern="1200" baseline="0" dirty="0" smtClean="0">
                <a:solidFill>
                  <a:schemeClr val="tx1"/>
                </a:solidFill>
                <a:latin typeface="Arial" pitchFamily="-109" charset="0"/>
                <a:ea typeface="+mn-ea"/>
                <a:cs typeface="+mn-cs"/>
              </a:rPr>
              <a:t> risks. With the growth of concerns about corporate governance</a:t>
            </a:r>
          </a:p>
          <a:p>
            <a:r>
              <a:rPr lang="en-US" sz="1200" kern="1200" baseline="0" dirty="0" smtClean="0">
                <a:solidFill>
                  <a:schemeClr val="tx1"/>
                </a:solidFill>
                <a:latin typeface="Arial" pitchFamily="-109" charset="0"/>
                <a:ea typeface="+mn-ea"/>
                <a:cs typeface="+mn-cs"/>
              </a:rPr>
              <a:t>following events such as the global financial crisis and repeated incidences of the</a:t>
            </a:r>
          </a:p>
          <a:p>
            <a:r>
              <a:rPr lang="en-US" sz="1200" kern="1200" baseline="0" dirty="0" smtClean="0">
                <a:solidFill>
                  <a:schemeClr val="tx1"/>
                </a:solidFill>
                <a:latin typeface="Arial" pitchFamily="-109" charset="0"/>
                <a:ea typeface="+mn-ea"/>
                <a:cs typeface="+mn-cs"/>
              </a:rPr>
              <a:t>loss of personal information by government organizations and other businesses,</a:t>
            </a:r>
          </a:p>
          <a:p>
            <a:r>
              <a:rPr lang="en-US" sz="1200" kern="1200" baseline="0" dirty="0" smtClean="0">
                <a:solidFill>
                  <a:schemeClr val="tx1"/>
                </a:solidFill>
                <a:latin typeface="Arial" pitchFamily="-109" charset="0"/>
                <a:ea typeface="+mn-ea"/>
                <a:cs typeface="+mn-cs"/>
              </a:rPr>
              <a:t>auditors for such organizations increasingly require adherence to formal standards</a:t>
            </a:r>
          </a:p>
          <a:p>
            <a:r>
              <a:rPr lang="en-US" sz="1200" kern="1200" baseline="0" dirty="0" smtClean="0">
                <a:solidFill>
                  <a:schemeClr val="tx1"/>
                </a:solidFill>
                <a:latin typeface="Arial" pitchFamily="-109" charset="0"/>
                <a:ea typeface="+mn-ea"/>
                <a:cs typeface="+mn-cs"/>
              </a:rPr>
              <a:t>such as these.</a:t>
            </a:r>
          </a:p>
          <a:p>
            <a:endParaRPr lang="en-US" dirty="0" smtClean="0">
              <a:latin typeface="Times" pitchFamily="-109" charset="0"/>
            </a:endParaRP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3</a:t>
            </a:fld>
            <a:endParaRPr lang="en-AU"/>
          </a:p>
        </p:txBody>
      </p:sp>
    </p:spTree>
    <p:extLst>
      <p:ext uri="{BB962C8B-B14F-4D97-AF65-F5344CB8AC3E}">
        <p14:creationId xmlns:p14="http://schemas.microsoft.com/office/powerpoint/2010/main" val="39044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smtClean="0">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smtClean="0">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smtClean="0">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smtClean="0">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smtClean="0">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smtClean="0">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smtClean="0">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smtClean="0">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smtClean="0">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smtClean="0">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smtClean="0">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smtClean="0">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smtClean="0">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smtClean="0">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smtClean="0">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smtClean="0">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smtClean="0">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smtClean="0">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val="228816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37</a:t>
            </a:fld>
            <a:endParaRPr lang="en-AU" altLang="en-US">
              <a:latin typeface="Arial" panose="020B0604020202020204" pitchFamily="34"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smtClean="0">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smtClean="0">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smtClean="0">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smtClean="0">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smtClean="0">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smtClean="0">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smtClean="0">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smtClean="0">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smtClean="0">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smtClean="0">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smtClean="0">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val="3839384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38</a:t>
            </a:fld>
            <a:endParaRPr lang="en-AU" altLang="en-US">
              <a:latin typeface="Arial" panose="020B0604020202020204" pitchFamily="34"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smtClean="0">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smtClean="0">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smtClean="0">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smtClean="0">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smtClean="0">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smtClean="0">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smtClean="0">
                <a:latin typeface="Times New Roman" panose="02020603050405020304" pitchFamily="18" charset="0"/>
                <a:ea typeface="ＭＳ Ｐゴシック" panose="020B0600070205080204" pitchFamily="34" charset="-128"/>
              </a:rPr>
              <a:t>those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smtClean="0">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Repositories and processors of information: </a:t>
            </a:r>
            <a:r>
              <a:rPr lang="en-US" altLang="en-US" smtClean="0">
                <a:latin typeface="Times New Roman" panose="02020603050405020304" pitchFamily="18" charset="0"/>
                <a:ea typeface="ＭＳ Ｐゴシック" panose="020B0600070205080204" pitchFamily="34" charset="-128"/>
              </a:rPr>
              <a:t>Unauthorized use of otherwise</a:t>
            </a:r>
          </a:p>
          <a:p>
            <a:pPr eaLnBrk="1" hangingPunct="1"/>
            <a:r>
              <a:rPr lang="en-US" altLang="en-US" smtClean="0">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smtClean="0">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Producers of new forms and types of assets: </a:t>
            </a:r>
            <a:r>
              <a:rPr lang="en-US" altLang="en-US" smtClean="0">
                <a:latin typeface="Times New Roman" panose="02020603050405020304" pitchFamily="18" charset="0"/>
                <a:ea typeface="ＭＳ Ｐゴシック" panose="020B0600070205080204" pitchFamily="34" charset="-128"/>
              </a:rPr>
              <a:t>For example, computer programs</a:t>
            </a:r>
          </a:p>
          <a:p>
            <a:pPr eaLnBrk="1" hangingPunct="1"/>
            <a:r>
              <a:rPr lang="en-US" altLang="en-US" smtClean="0">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smtClean="0">
                <a:latin typeface="Times New Roman" panose="02020603050405020304" pitchFamily="18" charset="0"/>
                <a:ea typeface="ＭＳ Ｐゴシック" panose="020B0600070205080204" pitchFamily="34" charset="-128"/>
              </a:rPr>
              <a:t>ownership as other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Instruments of acts: </a:t>
            </a:r>
            <a:r>
              <a:rPr lang="en-US" altLang="en-US" smtClean="0">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smtClean="0">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smtClean="0">
                <a:latin typeface="Times New Roman" panose="02020603050405020304" pitchFamily="18" charset="0"/>
                <a:ea typeface="ＭＳ Ｐゴシック" panose="020B0600070205080204" pitchFamily="34" charset="-128"/>
              </a:rPr>
              <a:t>of computer output?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Symbols of intimidation and deception: </a:t>
            </a:r>
            <a:r>
              <a:rPr lang="en-US" altLang="en-US" smtClean="0">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smtClean="0">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smtClean="0">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val="3122552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smtClean="0">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smtClean="0">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smtClean="0">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smtClean="0">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smtClean="0">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smtClean="0">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smtClean="0">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smtClean="0">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smtClean="0">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smtClean="0">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smtClean="0">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smtClean="0">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smtClean="0">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smtClean="0">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smtClean="0">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smtClean="0">
                <a:latin typeface="Times New Roman" panose="02020603050405020304" pitchFamily="18" charset="0"/>
                <a:ea typeface="ＭＳ Ｐゴシック" panose="020B0600070205080204" pitchFamily="34" charset="-128"/>
              </a:rPr>
              <a:t>by the consultant.</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2060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smtClean="0">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smtClean="0">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smtClean="0">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smtClean="0">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smtClean="0">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smtClean="0">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smtClean="0">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smtClean="0">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smtClean="0">
                <a:latin typeface="Times New Roman" panose="02020603050405020304" pitchFamily="18" charset="0"/>
                <a:ea typeface="ＭＳ Ｐゴシック" panose="020B0600070205080204" pitchFamily="34" charset="-128"/>
              </a:rPr>
              <a:t>of interpretations.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smtClean="0">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smtClean="0">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smtClean="0">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smtClean="0">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smtClean="0">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smtClean="0">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smtClean="0">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smtClean="0">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smtClean="0">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val="356842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smtClean="0">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smtClean="0">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smtClean="0">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Tree>
    <p:extLst>
      <p:ext uri="{BB962C8B-B14F-4D97-AF65-F5344CB8AC3E}">
        <p14:creationId xmlns:p14="http://schemas.microsoft.com/office/powerpoint/2010/main" val="2420543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smtClean="0">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smtClean="0">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42</a:t>
            </a:fld>
            <a:endParaRPr lang="en-AU" altLang="en-US">
              <a:latin typeface="Arial" panose="020B0604020202020204" pitchFamily="34" charset="0"/>
            </a:endParaRPr>
          </a:p>
        </p:txBody>
      </p:sp>
    </p:spTree>
    <p:extLst>
      <p:ext uri="{BB962C8B-B14F-4D97-AF65-F5344CB8AC3E}">
        <p14:creationId xmlns:p14="http://schemas.microsoft.com/office/powerpoint/2010/main" val="4000807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smtClean="0">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smtClean="0">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smtClean="0">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43</a:t>
            </a:fld>
            <a:endParaRPr lang="en-AU" altLang="en-US">
              <a:latin typeface="Arial" panose="020B0604020202020204" pitchFamily="34" charset="0"/>
            </a:endParaRPr>
          </a:p>
        </p:txBody>
      </p:sp>
    </p:spTree>
    <p:extLst>
      <p:ext uri="{BB962C8B-B14F-4D97-AF65-F5344CB8AC3E}">
        <p14:creationId xmlns:p14="http://schemas.microsoft.com/office/powerpoint/2010/main" val="1155103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44</a:t>
            </a:fld>
            <a:endParaRPr lang="en-AU" altLang="en-US">
              <a:latin typeface="Arial" panose="020B0604020202020204" pitchFamily="34"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smtClean="0">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smtClean="0">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smtClean="0">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smtClean="0">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smtClean="0">
                <a:latin typeface="Times New Roman" panose="02020603050405020304" pitchFamily="18" charset="0"/>
                <a:ea typeface="ＭＳ Ｐゴシック" panose="020B0600070205080204" pitchFamily="34" charset="-128"/>
              </a:rPr>
              <a:t>social power.</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smtClean="0">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smtClean="0">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smtClean="0">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smtClean="0">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smtClean="0">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smtClean="0">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smtClean="0">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val="379613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45</a:t>
            </a:fld>
            <a:endParaRPr lang="en-AU" altLang="en-US">
              <a:latin typeface="Arial" panose="020B0604020202020204" pitchFamily="34" charset="0"/>
            </a:endParaRPr>
          </a:p>
        </p:txBody>
      </p:sp>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smtClean="0">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smtClean="0">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smtClean="0">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smtClean="0">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smtClean="0">
                <a:latin typeface="Times New Roman" panose="02020603050405020304" pitchFamily="18" charset="0"/>
                <a:ea typeface="ＭＳ Ｐゴシック" panose="020B0600070205080204" pitchFamily="34" charset="-128"/>
              </a:rPr>
              <a:t>Moral Responsibility for Computing Artifacts , </a:t>
            </a:r>
            <a:r>
              <a:rPr lang="en-US" altLang="en-US" smtClean="0">
                <a:latin typeface="Times New Roman" panose="02020603050405020304" pitchFamily="18" charset="0"/>
                <a:ea typeface="ＭＳ Ｐゴシック" panose="020B0600070205080204" pitchFamily="34" charset="-128"/>
              </a:rPr>
              <a:t>and is generally referred to as </a:t>
            </a:r>
            <a:r>
              <a:rPr lang="en-US" altLang="en-US" i="1" smtClean="0">
                <a:latin typeface="Times New Roman" panose="02020603050405020304" pitchFamily="18" charset="0"/>
                <a:ea typeface="ＭＳ Ｐゴシック" panose="020B0600070205080204" pitchFamily="34" charset="-128"/>
              </a:rPr>
              <a:t>The</a:t>
            </a:r>
          </a:p>
          <a:p>
            <a:pPr eaLnBrk="1" hangingPunct="1"/>
            <a:r>
              <a:rPr lang="en-US" altLang="en-US" i="1" smtClean="0">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smtClean="0">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term </a:t>
            </a:r>
            <a:r>
              <a:rPr lang="en-US" altLang="en-US" i="1" smtClean="0">
                <a:latin typeface="Times New Roman" panose="02020603050405020304" pitchFamily="18" charset="0"/>
                <a:ea typeface="ＭＳ Ｐゴシック" panose="020B0600070205080204" pitchFamily="34" charset="-128"/>
              </a:rPr>
              <a:t>computing artifact </a:t>
            </a:r>
            <a:r>
              <a:rPr lang="en-US" altLang="en-US" smtClean="0">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smtClean="0">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smtClean="0">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smtClean="0">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smtClean="0">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smtClean="0">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smtClean="0">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val="38011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D0C0-006E-6F48-B4BE-F69A564E5D3C}" type="slidenum">
              <a:rPr lang="en-AU"/>
              <a:pPr/>
              <a:t>4</a:t>
            </a:fld>
            <a:endParaRPr lang="en-AU"/>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[ISO13335] provides a conceptual framework for managing security. It defines</a:t>
            </a:r>
          </a:p>
          <a:p>
            <a:r>
              <a:rPr lang="en-US" sz="1200" b="1" kern="1200" baseline="0" dirty="0" smtClean="0">
                <a:solidFill>
                  <a:schemeClr val="tx1"/>
                </a:solidFill>
                <a:latin typeface="Arial" pitchFamily="-109" charset="0"/>
                <a:ea typeface="+mn-ea"/>
                <a:cs typeface="+mn-cs"/>
              </a:rPr>
              <a:t>IT security management </a:t>
            </a:r>
            <a:r>
              <a:rPr lang="en-US" sz="1200" b="0" kern="1200" baseline="0" dirty="0" smtClean="0">
                <a:solidFill>
                  <a:schemeClr val="tx1"/>
                </a:solidFill>
                <a:latin typeface="Arial" pitchFamily="-109" charset="0"/>
                <a:ea typeface="+mn-ea"/>
                <a:cs typeface="+mn-cs"/>
              </a:rPr>
              <a:t>as follows:</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IT SECURITY MANAGEMENT</a:t>
            </a:r>
            <a:r>
              <a:rPr lang="en-US" sz="1200" b="0" kern="1200" baseline="0" dirty="0" smtClean="0">
                <a:solidFill>
                  <a:schemeClr val="tx1"/>
                </a:solidFill>
                <a:latin typeface="Arial" pitchFamily="-109" charset="0"/>
                <a:ea typeface="+mn-ea"/>
                <a:cs typeface="+mn-cs"/>
              </a:rPr>
              <a:t>: A process used to achieve and maintain appropriate</a:t>
            </a:r>
          </a:p>
          <a:p>
            <a:r>
              <a:rPr lang="en-US" sz="1200" kern="1200" baseline="0" dirty="0" smtClean="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smtClean="0">
                <a:solidFill>
                  <a:schemeClr val="tx1"/>
                </a:solidFill>
                <a:latin typeface="Arial" pitchFamily="-109" charset="0"/>
                <a:ea typeface="+mn-ea"/>
                <a:cs typeface="+mn-cs"/>
              </a:rPr>
              <a:t>IT security management functions include: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determining organizational IT security objectives, strategies, and policies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determining organizational IT security requirements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identifying and analyzing security threats to IT assets within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identifying and analyzing risks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specifying appropriate safeguards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monitoring the implementation and operation of safeguards that are necessary in</a:t>
            </a:r>
          </a:p>
          <a:p>
            <a:r>
              <a:rPr lang="en-US" sz="1200" kern="1200" baseline="0" dirty="0" smtClean="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developing and implementing a security awareness program</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detecting and reacting to incidents</a:t>
            </a:r>
          </a:p>
          <a:p>
            <a:endParaRPr lang="en-US" sz="1200" b="1" kern="1200" baseline="0" dirty="0" smtClean="0">
              <a:solidFill>
                <a:schemeClr val="tx1"/>
              </a:solidFill>
              <a:latin typeface="Arial" pitchFamily="-109" charset="0"/>
              <a:ea typeface="+mn-ea"/>
              <a:cs typeface="+mn-cs"/>
            </a:endParaRPr>
          </a:p>
          <a:p>
            <a:endParaRPr lang="en-US" sz="1200" b="1" kern="1200" baseline="0" dirty="0" smtClean="0">
              <a:solidFill>
                <a:schemeClr val="tx1"/>
              </a:solidFill>
              <a:latin typeface="Arial" pitchFamily="-109" charset="0"/>
              <a:ea typeface="+mn-ea"/>
              <a:cs typeface="+mn-cs"/>
            </a:endParaRPr>
          </a:p>
          <a:p>
            <a:endParaRPr lang="en-US" sz="1200" b="1" kern="1200" baseline="0" dirty="0" smtClean="0">
              <a:solidFill>
                <a:schemeClr val="tx1"/>
              </a:solidFill>
              <a:latin typeface="Arial" pitchFamily="-109" charset="0"/>
              <a:ea typeface="+mn-ea"/>
              <a:cs typeface="+mn-cs"/>
            </a:endParaRPr>
          </a:p>
          <a:p>
            <a:endParaRPr lang="en-US" dirty="0">
              <a:latin typeface="Times" pitchFamily="-109" charset="0"/>
            </a:endParaRPr>
          </a:p>
        </p:txBody>
      </p:sp>
    </p:spTree>
    <p:extLst>
      <p:ext uri="{BB962C8B-B14F-4D97-AF65-F5344CB8AC3E}">
        <p14:creationId xmlns:p14="http://schemas.microsoft.com/office/powerpoint/2010/main" val="2655295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46</a:t>
            </a:fld>
            <a:endParaRPr lang="en-AU" altLang="en-US">
              <a:latin typeface="Arial" panose="020B0604020202020204" pitchFamily="34" charset="0"/>
            </a:endParaRPr>
          </a:p>
        </p:txBody>
      </p:sp>
    </p:spTree>
    <p:extLst>
      <p:ext uri="{BB962C8B-B14F-4D97-AF65-F5344CB8AC3E}">
        <p14:creationId xmlns:p14="http://schemas.microsoft.com/office/powerpoint/2010/main" val="1883269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47</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val="39890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B1B8A-E8C2-0D47-BCB4-1F268BA287AC}" type="slidenum">
              <a:rPr lang="en-AU"/>
              <a:pPr/>
              <a:t>5</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This process is illustrated in Figure 14.1 (adapted from figure 1 in ISO27005 (</a:t>
            </a:r>
            <a:r>
              <a:rPr lang="en-US" sz="1200" i="1" kern="1200" baseline="0" dirty="0" smtClean="0">
                <a:solidFill>
                  <a:schemeClr val="tx1"/>
                </a:solidFill>
                <a:latin typeface="Arial" pitchFamily="-109" charset="0"/>
                <a:ea typeface="+mn-ea"/>
                <a:cs typeface="+mn-cs"/>
              </a:rPr>
              <a:t>Information security risk management, </a:t>
            </a:r>
            <a:r>
              <a:rPr lang="en-US" sz="1200" i="0" kern="1200" baseline="0" dirty="0" smtClean="0">
                <a:solidFill>
                  <a:schemeClr val="tx1"/>
                </a:solidFill>
                <a:latin typeface="Arial" pitchFamily="-109" charset="0"/>
                <a:ea typeface="+mn-ea"/>
                <a:cs typeface="+mn-cs"/>
              </a:rPr>
              <a:t>2005)</a:t>
            </a:r>
            <a:r>
              <a:rPr lang="en-US" sz="1200" kern="1200" baseline="0" dirty="0" smtClean="0">
                <a:solidFill>
                  <a:schemeClr val="tx1"/>
                </a:solidFill>
                <a:latin typeface="Arial" pitchFamily="-109" charset="0"/>
                <a:ea typeface="+mn-ea"/>
                <a:cs typeface="+mn-cs"/>
              </a:rPr>
              <a:t> and</a:t>
            </a:r>
          </a:p>
          <a:p>
            <a:r>
              <a:rPr lang="en-US" sz="1200" kern="1200" baseline="0" dirty="0" smtClean="0">
                <a:solidFill>
                  <a:schemeClr val="tx1"/>
                </a:solidFill>
                <a:latin typeface="Arial" pitchFamily="-109" charset="0"/>
                <a:ea typeface="+mn-ea"/>
                <a:cs typeface="+mn-cs"/>
              </a:rPr>
              <a:t>figure 1 in ISO13335, part 3]), with  a particular</a:t>
            </a:r>
          </a:p>
          <a:p>
            <a:r>
              <a:rPr lang="en-US" sz="1200" kern="1200" baseline="0" dirty="0" smtClean="0">
                <a:solidFill>
                  <a:schemeClr val="tx1"/>
                </a:solidFill>
                <a:latin typeface="Arial" pitchFamily="-109" charset="0"/>
                <a:ea typeface="+mn-ea"/>
                <a:cs typeface="+mn-cs"/>
              </a:rPr>
              <a:t>focus on the internal details relating to the </a:t>
            </a:r>
            <a:r>
              <a:rPr lang="en-US" sz="1200" b="1" kern="1200" baseline="0" dirty="0" smtClean="0">
                <a:solidFill>
                  <a:schemeClr val="tx1"/>
                </a:solidFill>
                <a:latin typeface="Arial" pitchFamily="-109" charset="0"/>
                <a:ea typeface="+mn-ea"/>
                <a:cs typeface="+mn-cs"/>
              </a:rPr>
              <a:t>risk assessment</a:t>
            </a:r>
            <a:r>
              <a:rPr lang="en-US" sz="1200" kern="1200" baseline="0" dirty="0" smtClean="0">
                <a:solidFill>
                  <a:schemeClr val="tx1"/>
                </a:solidFill>
                <a:latin typeface="Arial" pitchFamily="-109" charset="0"/>
                <a:ea typeface="+mn-ea"/>
                <a:cs typeface="+mn-cs"/>
              </a:rPr>
              <a:t>  process. IT security management</a:t>
            </a:r>
          </a:p>
          <a:p>
            <a:r>
              <a:rPr lang="en-US" sz="1200" kern="1200" baseline="0" dirty="0" smtClean="0">
                <a:solidFill>
                  <a:schemeClr val="tx1"/>
                </a:solidFill>
                <a:latin typeface="Arial" pitchFamily="-109" charset="0"/>
                <a:ea typeface="+mn-ea"/>
                <a:cs typeface="+mn-cs"/>
              </a:rPr>
              <a:t>needs to be a key part of an organization’s overall management plan. Similarly,</a:t>
            </a:r>
          </a:p>
          <a:p>
            <a:r>
              <a:rPr lang="en-US" sz="1200" kern="1200" baseline="0" dirty="0" smtClean="0">
                <a:solidFill>
                  <a:schemeClr val="tx1"/>
                </a:solidFill>
                <a:latin typeface="Arial" pitchFamily="-109" charset="0"/>
                <a:ea typeface="+mn-ea"/>
                <a:cs typeface="+mn-cs"/>
              </a:rPr>
              <a:t>the IT security risk assessment process should be incorporated into the wider risk</a:t>
            </a:r>
          </a:p>
          <a:p>
            <a:r>
              <a:rPr lang="en-US" sz="1200" kern="1200" baseline="0" dirty="0" smtClean="0">
                <a:solidFill>
                  <a:schemeClr val="tx1"/>
                </a:solidFill>
                <a:latin typeface="Arial" pitchFamily="-109" charset="0"/>
                <a:ea typeface="+mn-ea"/>
                <a:cs typeface="+mn-cs"/>
              </a:rPr>
              <a:t>assessment of all the organization’s assets and business processes. Hence, unless senior</a:t>
            </a:r>
          </a:p>
          <a:p>
            <a:r>
              <a:rPr lang="en-US" sz="1200" kern="1200" baseline="0" dirty="0" smtClean="0">
                <a:solidFill>
                  <a:schemeClr val="tx1"/>
                </a:solidFill>
                <a:latin typeface="Arial" pitchFamily="-109" charset="0"/>
                <a:ea typeface="+mn-ea"/>
                <a:cs typeface="+mn-cs"/>
              </a:rPr>
              <a:t>management in an organization are aware of, and support, this process, it is unlikely</a:t>
            </a:r>
          </a:p>
          <a:p>
            <a:r>
              <a:rPr lang="en-US" sz="1200" kern="1200" baseline="0" dirty="0" smtClean="0">
                <a:solidFill>
                  <a:schemeClr val="tx1"/>
                </a:solidFill>
                <a:latin typeface="Arial" pitchFamily="-109" charset="0"/>
                <a:ea typeface="+mn-ea"/>
                <a:cs typeface="+mn-cs"/>
              </a:rPr>
              <a:t>that the desired security objectives will be met and contribute appropriately to the</a:t>
            </a:r>
          </a:p>
          <a:p>
            <a:r>
              <a:rPr lang="en-US" sz="1200" kern="1200" baseline="0" dirty="0" smtClean="0">
                <a:solidFill>
                  <a:schemeClr val="tx1"/>
                </a:solidFill>
                <a:latin typeface="Arial" pitchFamily="-109" charset="0"/>
                <a:ea typeface="+mn-ea"/>
                <a:cs typeface="+mn-cs"/>
              </a:rPr>
              <a:t>organization’s business outcomes. Note that IT management is not something undertaken</a:t>
            </a:r>
          </a:p>
          <a:p>
            <a:r>
              <a:rPr lang="en-US" sz="1200" kern="1200" baseline="0" dirty="0" smtClean="0">
                <a:solidFill>
                  <a:schemeClr val="tx1"/>
                </a:solidFill>
                <a:latin typeface="Arial" pitchFamily="-109" charset="0"/>
                <a:ea typeface="+mn-ea"/>
                <a:cs typeface="+mn-cs"/>
              </a:rPr>
              <a:t>just once. Rather it is a cyclic process that must be repeated constantly in order</a:t>
            </a:r>
          </a:p>
          <a:p>
            <a:r>
              <a:rPr lang="en-US" sz="1200" kern="1200" baseline="0" dirty="0" smtClean="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Tree>
    <p:extLst>
      <p:ext uri="{BB962C8B-B14F-4D97-AF65-F5344CB8AC3E}">
        <p14:creationId xmlns:p14="http://schemas.microsoft.com/office/powerpoint/2010/main" val="188932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09D08-8CF7-AE4E-9CF2-FC11D8CE56A0}" type="slidenum">
              <a:rPr lang="en-AU"/>
              <a:pPr/>
              <a:t>6</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 The iterative nature of this process is a key focus of ISO 31000 </a:t>
            </a:r>
            <a:r>
              <a:rPr lang="en-US" sz="1200" i="1" kern="1200" baseline="0" dirty="0" smtClean="0">
                <a:solidFill>
                  <a:schemeClr val="tx1"/>
                </a:solidFill>
                <a:latin typeface="Arial" pitchFamily="-109" charset="0"/>
                <a:ea typeface="+mn-ea"/>
                <a:cs typeface="+mn-cs"/>
              </a:rPr>
              <a:t>(Risk management-</a:t>
            </a:r>
          </a:p>
          <a:p>
            <a:r>
              <a:rPr lang="en-US" sz="1200" i="1" kern="1200" baseline="0" dirty="0" smtClean="0">
                <a:solidFill>
                  <a:schemeClr val="tx1"/>
                </a:solidFill>
                <a:latin typeface="Arial" pitchFamily="-109" charset="0"/>
                <a:ea typeface="+mn-ea"/>
                <a:cs typeface="+mn-cs"/>
              </a:rPr>
              <a:t>Principles and guidelines</a:t>
            </a:r>
            <a:r>
              <a:rPr lang="en-US" sz="1200" kern="1200" baseline="0" dirty="0" smtClean="0">
                <a:solidFill>
                  <a:schemeClr val="tx1"/>
                </a:solidFill>
                <a:latin typeface="Arial" pitchFamily="-109" charset="0"/>
                <a:ea typeface="+mn-ea"/>
                <a:cs typeface="+mn-cs"/>
              </a:rPr>
              <a:t>, 2009), and is specifically applied to the security risk management</a:t>
            </a:r>
          </a:p>
          <a:p>
            <a:r>
              <a:rPr lang="en-US" sz="1200" kern="1200" baseline="0" dirty="0" smtClean="0">
                <a:solidFill>
                  <a:schemeClr val="tx1"/>
                </a:solidFill>
                <a:latin typeface="Arial" pitchFamily="-109" charset="0"/>
                <a:ea typeface="+mn-ea"/>
                <a:cs typeface="+mn-cs"/>
              </a:rPr>
              <a:t>process in ISO 27005. This standard details a model process for managing</a:t>
            </a:r>
          </a:p>
          <a:p>
            <a:r>
              <a:rPr lang="en-US" sz="1200" kern="1200" baseline="0" dirty="0" smtClean="0">
                <a:solidFill>
                  <a:schemeClr val="tx1"/>
                </a:solidFill>
                <a:latin typeface="Arial" pitchFamily="-109" charset="0"/>
                <a:ea typeface="+mn-ea"/>
                <a:cs typeface="+mn-cs"/>
              </a:rPr>
              <a:t>information security that comprises the following </a:t>
            </a:r>
            <a:r>
              <a:rPr lang="en-US" sz="1200" b="0" kern="1200" baseline="0" dirty="0" smtClean="0">
                <a:solidFill>
                  <a:schemeClr val="tx1"/>
                </a:solidFill>
                <a:latin typeface="Arial" pitchFamily="-109" charset="0"/>
                <a:ea typeface="+mn-ea"/>
                <a:cs typeface="+mn-cs"/>
              </a:rPr>
              <a:t>steps: </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Plan:  </a:t>
            </a:r>
            <a:r>
              <a:rPr lang="en-US" sz="1200" b="0" kern="1200" baseline="0" dirty="0" smtClean="0">
                <a:solidFill>
                  <a:schemeClr val="tx1"/>
                </a:solidFill>
                <a:latin typeface="Arial" pitchFamily="-109" charset="0"/>
                <a:ea typeface="+mn-ea"/>
                <a:cs typeface="+mn-cs"/>
              </a:rPr>
              <a:t>Establish security policy, objectives, processes and procedures;</a:t>
            </a:r>
          </a:p>
          <a:p>
            <a:r>
              <a:rPr lang="en-US" sz="1200" b="0" kern="1200" baseline="0" dirty="0" smtClean="0">
                <a:solidFill>
                  <a:schemeClr val="tx1"/>
                </a:solidFill>
                <a:latin typeface="Arial" pitchFamily="-109" charset="0"/>
                <a:ea typeface="+mn-ea"/>
                <a:cs typeface="+mn-cs"/>
              </a:rPr>
              <a:t>perform risk assessment; develop risk treatment plan</a:t>
            </a:r>
          </a:p>
          <a:p>
            <a:r>
              <a:rPr lang="en-US" sz="1200" b="0" kern="1200" baseline="0" dirty="0" smtClean="0">
                <a:solidFill>
                  <a:schemeClr val="tx1"/>
                </a:solidFill>
                <a:latin typeface="Arial" pitchFamily="-109" charset="0"/>
                <a:ea typeface="+mn-ea"/>
                <a:cs typeface="+mn-cs"/>
              </a:rPr>
              <a:t>with appropriate selection of controls or acceptance of risk.</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Do:  </a:t>
            </a:r>
            <a:r>
              <a:rPr lang="en-US" sz="1200" b="0" kern="1200" baseline="0" dirty="0" smtClean="0">
                <a:solidFill>
                  <a:schemeClr val="tx1"/>
                </a:solidFill>
                <a:latin typeface="Arial" pitchFamily="-109" charset="0"/>
                <a:ea typeface="+mn-ea"/>
                <a:cs typeface="+mn-cs"/>
              </a:rPr>
              <a:t>Implement the risk treatment plan.</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Check:  </a:t>
            </a:r>
            <a:r>
              <a:rPr lang="en-US" sz="1200" b="0" kern="1200" baseline="0" dirty="0" smtClean="0">
                <a:solidFill>
                  <a:schemeClr val="tx1"/>
                </a:solidFill>
                <a:latin typeface="Arial" pitchFamily="-109" charset="0"/>
                <a:ea typeface="+mn-ea"/>
                <a:cs typeface="+mn-cs"/>
              </a:rPr>
              <a:t>Monitor and maintain the risk treatment plan.</a:t>
            </a:r>
          </a:p>
          <a:p>
            <a:endParaRPr lang="en-US" sz="1200" b="0" kern="1200" baseline="0" dirty="0" smtClean="0">
              <a:solidFill>
                <a:schemeClr val="tx1"/>
              </a:solidFill>
              <a:latin typeface="Arial" pitchFamily="-109" charset="0"/>
              <a:ea typeface="+mn-ea"/>
              <a:cs typeface="+mn-cs"/>
            </a:endParaRPr>
          </a:p>
          <a:p>
            <a:r>
              <a:rPr lang="en-US" sz="1200" b="1" kern="1200" baseline="0" dirty="0" smtClean="0">
                <a:solidFill>
                  <a:schemeClr val="tx1"/>
                </a:solidFill>
                <a:latin typeface="Arial" pitchFamily="-109" charset="0"/>
                <a:ea typeface="+mn-ea"/>
                <a:cs typeface="+mn-cs"/>
              </a:rPr>
              <a:t>Act:</a:t>
            </a:r>
            <a:r>
              <a:rPr lang="en-US" sz="1200" b="0" kern="1200" baseline="0" dirty="0" smtClean="0">
                <a:solidFill>
                  <a:schemeClr val="tx1"/>
                </a:solidFill>
                <a:latin typeface="Arial" pitchFamily="-109" charset="0"/>
                <a:ea typeface="+mn-ea"/>
                <a:cs typeface="+mn-cs"/>
              </a:rPr>
              <a:t>  Maintain and improve the information security risk management</a:t>
            </a:r>
          </a:p>
          <a:p>
            <a:r>
              <a:rPr lang="en-US" sz="1200" b="0" kern="1200" baseline="0" dirty="0" smtClean="0">
                <a:solidFill>
                  <a:schemeClr val="tx1"/>
                </a:solidFill>
                <a:latin typeface="Arial" pitchFamily="-109" charset="0"/>
                <a:ea typeface="+mn-ea"/>
                <a:cs typeface="+mn-cs"/>
              </a:rPr>
              <a:t>process in response to incidents, review, or identified</a:t>
            </a:r>
          </a:p>
          <a:p>
            <a:r>
              <a:rPr lang="en-US" sz="1200" b="0" kern="1200" baseline="0" dirty="0" smtClean="0">
                <a:solidFill>
                  <a:schemeClr val="tx1"/>
                </a:solidFill>
                <a:latin typeface="Arial" pitchFamily="-109" charset="0"/>
                <a:ea typeface="+mn-ea"/>
                <a:cs typeface="+mn-cs"/>
              </a:rPr>
              <a:t>changes.</a:t>
            </a:r>
          </a:p>
          <a:p>
            <a:endParaRPr lang="en-US" sz="1200" b="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This process is illustrated in Figure 14.2, which can be aligned with Figure 14.1.</a:t>
            </a:r>
          </a:p>
          <a:p>
            <a:r>
              <a:rPr lang="en-US" sz="1200" kern="1200" baseline="0" dirty="0" smtClean="0">
                <a:solidFill>
                  <a:schemeClr val="tx1"/>
                </a:solidFill>
                <a:latin typeface="Arial" pitchFamily="-109" charset="0"/>
                <a:ea typeface="+mn-ea"/>
                <a:cs typeface="+mn-cs"/>
              </a:rPr>
              <a:t>The outcome of this process should be that the security needs of the interested parties</a:t>
            </a:r>
          </a:p>
          <a:p>
            <a:r>
              <a:rPr lang="en-US" sz="1200" kern="1200" baseline="0" dirty="0" smtClean="0">
                <a:solidFill>
                  <a:schemeClr val="tx1"/>
                </a:solidFill>
                <a:latin typeface="Arial" pitchFamily="-109" charset="0"/>
                <a:ea typeface="+mn-ea"/>
                <a:cs typeface="+mn-cs"/>
              </a:rPr>
              <a:t>are managed appropriately.</a:t>
            </a:r>
            <a:endParaRPr lang="en-US" sz="1200" b="0" kern="1200" baseline="0" dirty="0" smtClean="0">
              <a:solidFill>
                <a:schemeClr val="tx1"/>
              </a:solidFill>
              <a:latin typeface="Arial" pitchFamily="-109" charset="0"/>
              <a:ea typeface="+mn-ea"/>
              <a:cs typeface="+mn-cs"/>
            </a:endParaRPr>
          </a:p>
        </p:txBody>
      </p:sp>
    </p:spTree>
    <p:extLst>
      <p:ext uri="{BB962C8B-B14F-4D97-AF65-F5344CB8AC3E}">
        <p14:creationId xmlns:p14="http://schemas.microsoft.com/office/powerpoint/2010/main" val="269000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DB532-EFE8-3C47-BBEA-E855717BF32D}" type="slidenum">
              <a:rPr lang="en-AU"/>
              <a:pPr/>
              <a:t>7</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The initial step in the IT security management process comprises an examination of</a:t>
            </a:r>
          </a:p>
          <a:p>
            <a:r>
              <a:rPr lang="en-US" sz="1200" kern="1200" baseline="0" dirty="0" smtClean="0">
                <a:solidFill>
                  <a:schemeClr val="tx1"/>
                </a:solidFill>
                <a:latin typeface="Arial" pitchFamily="-109" charset="0"/>
                <a:ea typeface="+mn-ea"/>
                <a:cs typeface="+mn-cs"/>
              </a:rPr>
              <a:t>the organization’s IT security objectives, strategies, and policies in the context of the</a:t>
            </a:r>
          </a:p>
          <a:p>
            <a:r>
              <a:rPr lang="en-US" sz="1200" kern="1200" baseline="0" dirty="0" smtClean="0">
                <a:solidFill>
                  <a:schemeClr val="tx1"/>
                </a:solidFill>
                <a:latin typeface="Arial" pitchFamily="-109" charset="0"/>
                <a:ea typeface="+mn-ea"/>
                <a:cs typeface="+mn-cs"/>
              </a:rPr>
              <a:t>organization’s general risk profile. This can only occur in the context of the wider</a:t>
            </a:r>
          </a:p>
          <a:p>
            <a:r>
              <a:rPr lang="en-US" sz="1200" kern="1200" baseline="0" dirty="0" smtClean="0">
                <a:solidFill>
                  <a:schemeClr val="tx1"/>
                </a:solidFill>
                <a:latin typeface="Arial" pitchFamily="-109" charset="0"/>
                <a:ea typeface="+mn-ea"/>
                <a:cs typeface="+mn-cs"/>
              </a:rPr>
              <a:t>organizational objectives and policies, as part of the management of the organization.</a:t>
            </a:r>
          </a:p>
          <a:p>
            <a:r>
              <a:rPr lang="en-US" sz="1200" kern="1200" baseline="0" dirty="0" smtClean="0">
                <a:solidFill>
                  <a:schemeClr val="tx1"/>
                </a:solidFill>
                <a:latin typeface="Arial" pitchFamily="-109" charset="0"/>
                <a:ea typeface="+mn-ea"/>
                <a:cs typeface="+mn-cs"/>
              </a:rPr>
              <a:t>Organizational security objectives identify what IT security outcomes should be</a:t>
            </a:r>
          </a:p>
          <a:p>
            <a:r>
              <a:rPr lang="en-US" sz="1200" kern="1200" baseline="0" dirty="0" smtClean="0">
                <a:solidFill>
                  <a:schemeClr val="tx1"/>
                </a:solidFill>
                <a:latin typeface="Arial" pitchFamily="-109" charset="0"/>
                <a:ea typeface="+mn-ea"/>
                <a:cs typeface="+mn-cs"/>
              </a:rPr>
              <a:t>achieved. They need to address individual rights, legal requirements, and standards</a:t>
            </a:r>
          </a:p>
          <a:p>
            <a:r>
              <a:rPr lang="en-US" sz="1200" kern="1200" baseline="0" dirty="0" smtClean="0">
                <a:solidFill>
                  <a:schemeClr val="tx1"/>
                </a:solidFill>
                <a:latin typeface="Arial" pitchFamily="-109" charset="0"/>
                <a:ea typeface="+mn-ea"/>
                <a:cs typeface="+mn-cs"/>
              </a:rPr>
              <a:t>imposed on the organization, in support of the overall organizational objectives.</a:t>
            </a:r>
          </a:p>
          <a:p>
            <a:r>
              <a:rPr lang="en-US" sz="1200" kern="1200" baseline="0" dirty="0" smtClean="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smtClean="0">
                <a:solidFill>
                  <a:schemeClr val="tx1"/>
                </a:solidFill>
                <a:latin typeface="Arial" pitchFamily="-109" charset="0"/>
                <a:ea typeface="+mn-ea"/>
                <a:cs typeface="+mn-cs"/>
              </a:rPr>
              <a:t>security policies identify what needs to be done. These objectives, strategies, and</a:t>
            </a:r>
          </a:p>
          <a:p>
            <a:r>
              <a:rPr lang="en-US" sz="1200" kern="1200" baseline="0" dirty="0" smtClean="0">
                <a:solidFill>
                  <a:schemeClr val="tx1"/>
                </a:solidFill>
                <a:latin typeface="Arial" pitchFamily="-109" charset="0"/>
                <a:ea typeface="+mn-ea"/>
                <a:cs typeface="+mn-cs"/>
              </a:rPr>
              <a:t>policies need to be maintained and regularly updated based on the results of periodic</a:t>
            </a:r>
          </a:p>
          <a:p>
            <a:r>
              <a:rPr lang="en-US" sz="1200" kern="1200" baseline="0" dirty="0" smtClean="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To help identify these organizational security objectives, the role and importance</a:t>
            </a:r>
          </a:p>
          <a:p>
            <a:r>
              <a:rPr lang="en-US" sz="1200" kern="1200" baseline="0" dirty="0" smtClean="0">
                <a:solidFill>
                  <a:schemeClr val="tx1"/>
                </a:solidFill>
                <a:latin typeface="Arial" pitchFamily="-109" charset="0"/>
                <a:ea typeface="+mn-ea"/>
                <a:cs typeface="+mn-cs"/>
              </a:rPr>
              <a:t>of the IT systems in the organization is examined. The value of these systems</a:t>
            </a:r>
          </a:p>
          <a:p>
            <a:r>
              <a:rPr lang="en-US" sz="1200" kern="1200" baseline="0" dirty="0" smtClean="0">
                <a:solidFill>
                  <a:schemeClr val="tx1"/>
                </a:solidFill>
                <a:latin typeface="Arial" pitchFamily="-109" charset="0"/>
                <a:ea typeface="+mn-ea"/>
                <a:cs typeface="+mn-cs"/>
              </a:rPr>
              <a:t>in assisting the organization achieve its goals is reviewed, not just the direct costs of</a:t>
            </a:r>
          </a:p>
          <a:p>
            <a:r>
              <a:rPr lang="en-US" sz="1200" kern="1200" baseline="0" dirty="0" smtClean="0">
                <a:solidFill>
                  <a:schemeClr val="tx1"/>
                </a:solidFill>
                <a:latin typeface="Arial" pitchFamily="-109" charset="0"/>
                <a:ea typeface="+mn-ea"/>
                <a:cs typeface="+mn-cs"/>
              </a:rPr>
              <a:t>these systems. Questions that help clarify these issues include the following: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key aspects of the organization require IT support in order to function</a:t>
            </a:r>
          </a:p>
          <a:p>
            <a:r>
              <a:rPr lang="en-US" sz="1200" kern="1200" baseline="0" dirty="0" smtClean="0">
                <a:solidFill>
                  <a:schemeClr val="tx1"/>
                </a:solidFill>
                <a:latin typeface="Arial" pitchFamily="-109" charset="0"/>
                <a:ea typeface="+mn-ea"/>
                <a:cs typeface="+mn-cs"/>
              </a:rPr>
              <a:t>efficiently?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tasks can only be performed with IT support?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Which essential decisions depend on the accuracy, currency, integrity, or</a:t>
            </a:r>
          </a:p>
          <a:p>
            <a:r>
              <a:rPr lang="en-US" sz="1200" kern="1200" baseline="0" dirty="0" smtClean="0">
                <a:solidFill>
                  <a:schemeClr val="tx1"/>
                </a:solidFill>
                <a:latin typeface="Arial" pitchFamily="-109" charset="0"/>
                <a:ea typeface="+mn-ea"/>
                <a:cs typeface="+mn-cs"/>
              </a:rPr>
              <a:t>availability of data managed by the IT systems?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data created, managed, processed, and stored by the IT systems need</a:t>
            </a:r>
          </a:p>
          <a:p>
            <a:r>
              <a:rPr lang="en-US" sz="1200" kern="1200" baseline="0" dirty="0" smtClean="0">
                <a:solidFill>
                  <a:schemeClr val="tx1"/>
                </a:solidFill>
                <a:latin typeface="Arial" pitchFamily="-109" charset="0"/>
                <a:ea typeface="+mn-ea"/>
                <a:cs typeface="+mn-cs"/>
              </a:rPr>
              <a:t>protection?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What are the consequences to the organization of a security failure in their IT</a:t>
            </a:r>
          </a:p>
          <a:p>
            <a:r>
              <a:rPr lang="en-US" sz="1200" kern="1200" baseline="0" dirty="0" smtClean="0">
                <a:solidFill>
                  <a:schemeClr val="tx1"/>
                </a:solidFill>
                <a:latin typeface="Arial" pitchFamily="-109" charset="0"/>
                <a:ea typeface="+mn-ea"/>
                <a:cs typeface="+mn-cs"/>
              </a:rPr>
              <a:t>systems?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If the answers to some of the above questions show that IT systems are important</a:t>
            </a:r>
          </a:p>
          <a:p>
            <a:r>
              <a:rPr lang="en-US" sz="1200" kern="1200" baseline="0" dirty="0" smtClean="0">
                <a:solidFill>
                  <a:schemeClr val="tx1"/>
                </a:solidFill>
                <a:latin typeface="Arial" pitchFamily="-109" charset="0"/>
                <a:ea typeface="+mn-ea"/>
                <a:cs typeface="+mn-cs"/>
              </a:rPr>
              <a:t>to the organization in achieving its goals, then clearly the risks to them should be</a:t>
            </a:r>
          </a:p>
          <a:p>
            <a:r>
              <a:rPr lang="en-US" sz="1200" kern="1200" baseline="0" dirty="0" smtClean="0">
                <a:solidFill>
                  <a:schemeClr val="tx1"/>
                </a:solidFill>
                <a:latin typeface="Arial" pitchFamily="-109" charset="0"/>
                <a:ea typeface="+mn-ea"/>
                <a:cs typeface="+mn-cs"/>
              </a:rPr>
              <a:t>assessed and appropriate action taken to address any deficiencies identified. A list</a:t>
            </a:r>
          </a:p>
          <a:p>
            <a:r>
              <a:rPr lang="en-US" sz="1200" kern="1200" baseline="0" dirty="0" smtClean="0">
                <a:solidFill>
                  <a:schemeClr val="tx1"/>
                </a:solidFill>
                <a:latin typeface="Arial" pitchFamily="-109" charset="0"/>
                <a:ea typeface="+mn-ea"/>
                <a:cs typeface="+mn-cs"/>
              </a:rPr>
              <a:t>of key organization security objectives should result from this examination.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Once the objectives are listed, some broad strategy statements can be developed.</a:t>
            </a:r>
          </a:p>
          <a:p>
            <a:r>
              <a:rPr lang="en-US" sz="1200" kern="1200" baseline="0" dirty="0" smtClean="0">
                <a:solidFill>
                  <a:schemeClr val="tx1"/>
                </a:solidFill>
                <a:latin typeface="Arial" pitchFamily="-109" charset="0"/>
                <a:ea typeface="+mn-ea"/>
                <a:cs typeface="+mn-cs"/>
              </a:rPr>
              <a:t>These outline in general terms how the identified objectives will be met in a consistent</a:t>
            </a:r>
          </a:p>
          <a:p>
            <a:r>
              <a:rPr lang="en-US" sz="1200" kern="1200" baseline="0" dirty="0" smtClean="0">
                <a:solidFill>
                  <a:schemeClr val="tx1"/>
                </a:solidFill>
                <a:latin typeface="Arial" pitchFamily="-109" charset="0"/>
                <a:ea typeface="+mn-ea"/>
                <a:cs typeface="+mn-cs"/>
              </a:rPr>
              <a:t>manner across the organization. The topics and details in the strategy statements</a:t>
            </a:r>
          </a:p>
          <a:p>
            <a:r>
              <a:rPr lang="en-US" sz="1200" kern="1200" baseline="0" dirty="0" smtClean="0">
                <a:solidFill>
                  <a:schemeClr val="tx1"/>
                </a:solidFill>
                <a:latin typeface="Arial" pitchFamily="-109" charset="0"/>
                <a:ea typeface="+mn-ea"/>
                <a:cs typeface="+mn-cs"/>
              </a:rPr>
              <a:t>depend on the identified objectives, the size of the organization, and the importance</a:t>
            </a:r>
          </a:p>
          <a:p>
            <a:r>
              <a:rPr lang="en-US" sz="1200" kern="1200" baseline="0" dirty="0" smtClean="0">
                <a:solidFill>
                  <a:schemeClr val="tx1"/>
                </a:solidFill>
                <a:latin typeface="Arial" pitchFamily="-109" charset="0"/>
                <a:ea typeface="+mn-ea"/>
                <a:cs typeface="+mn-cs"/>
              </a:rPr>
              <a:t>of the IT systems to the organization. The strategy statements should address the</a:t>
            </a:r>
          </a:p>
          <a:p>
            <a:r>
              <a:rPr lang="en-US" sz="1200" kern="1200" baseline="0" dirty="0" smtClean="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Tree>
    <p:extLst>
      <p:ext uri="{BB962C8B-B14F-4D97-AF65-F5344CB8AC3E}">
        <p14:creationId xmlns:p14="http://schemas.microsoft.com/office/powerpoint/2010/main" val="94988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6E8C1-DC6D-A14C-8B24-F3008895FACF}" type="slidenum">
              <a:rPr lang="en-AU"/>
              <a:pPr/>
              <a:t>8</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xfrm>
            <a:off x="685800" y="4343400"/>
            <a:ext cx="5486400" cy="4572000"/>
          </a:xfrm>
        </p:spPr>
        <p:txBody>
          <a:bodyPr/>
          <a:lstStyle/>
          <a:p>
            <a:r>
              <a:rPr lang="en-US" sz="1200" kern="1200" baseline="0" dirty="0" smtClean="0">
                <a:solidFill>
                  <a:schemeClr val="tx1"/>
                </a:solidFill>
                <a:latin typeface="Arial" pitchFamily="-109" charset="0"/>
                <a:ea typeface="+mn-ea"/>
                <a:cs typeface="+mn-cs"/>
              </a:rPr>
              <a:t>Given the organizational security objectives and strategies, an </a:t>
            </a:r>
            <a:r>
              <a:rPr lang="en-US" sz="1200" b="1" kern="1200" baseline="0" dirty="0" smtClean="0">
                <a:solidFill>
                  <a:schemeClr val="tx1"/>
                </a:solidFill>
                <a:latin typeface="Arial" pitchFamily="-109" charset="0"/>
                <a:ea typeface="+mn-ea"/>
                <a:cs typeface="+mn-cs"/>
              </a:rPr>
              <a:t>organizational</a:t>
            </a:r>
          </a:p>
          <a:p>
            <a:r>
              <a:rPr lang="en-US" sz="1200" b="1" kern="1200" baseline="0" dirty="0" smtClean="0">
                <a:solidFill>
                  <a:schemeClr val="tx1"/>
                </a:solidFill>
                <a:latin typeface="Arial" pitchFamily="-109" charset="0"/>
                <a:ea typeface="+mn-ea"/>
                <a:cs typeface="+mn-cs"/>
              </a:rPr>
              <a:t>security policy </a:t>
            </a:r>
            <a:r>
              <a:rPr lang="en-US" sz="1200" kern="1200" baseline="0" dirty="0" smtClean="0">
                <a:solidFill>
                  <a:schemeClr val="tx1"/>
                </a:solidFill>
                <a:latin typeface="Arial" pitchFamily="-109" charset="0"/>
                <a:ea typeface="+mn-ea"/>
                <a:cs typeface="+mn-cs"/>
              </a:rPr>
              <a:t>is developed that describes what the objectives and strategies are and</a:t>
            </a:r>
          </a:p>
          <a:p>
            <a:r>
              <a:rPr lang="en-US" sz="1200" kern="1200" baseline="0" dirty="0" smtClean="0">
                <a:solidFill>
                  <a:schemeClr val="tx1"/>
                </a:solidFill>
                <a:latin typeface="Arial" pitchFamily="-109" charset="0"/>
                <a:ea typeface="+mn-ea"/>
                <a:cs typeface="+mn-cs"/>
              </a:rPr>
              <a:t>the process used to achieve them. The organizational or corporate security policy</a:t>
            </a:r>
          </a:p>
          <a:p>
            <a:r>
              <a:rPr lang="en-US" sz="1200" kern="1200" baseline="0" dirty="0" smtClean="0">
                <a:solidFill>
                  <a:schemeClr val="tx1"/>
                </a:solidFill>
                <a:latin typeface="Arial" pitchFamily="-109" charset="0"/>
                <a:ea typeface="+mn-ea"/>
                <a:cs typeface="+mn-cs"/>
              </a:rPr>
              <a:t>may be either a single large document or, more commonly, a set of related documents.</a:t>
            </a:r>
          </a:p>
          <a:p>
            <a:r>
              <a:rPr lang="en-US" sz="1200" kern="1200" baseline="0" dirty="0" smtClean="0">
                <a:solidFill>
                  <a:schemeClr val="tx1"/>
                </a:solidFill>
                <a:latin typeface="Arial" pitchFamily="-109" charset="0"/>
                <a:ea typeface="+mn-ea"/>
                <a:cs typeface="+mn-cs"/>
              </a:rPr>
              <a:t>This policy typically needs to address at least the following topics: </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scope and purpose of the policy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relationship of the security objectives to the organization’s legal and</a:t>
            </a:r>
          </a:p>
          <a:p>
            <a:r>
              <a:rPr lang="en-US" sz="1200" kern="1200" baseline="0" dirty="0" smtClean="0">
                <a:solidFill>
                  <a:schemeClr val="tx1"/>
                </a:solidFill>
                <a:latin typeface="Arial" pitchFamily="-109" charset="0"/>
                <a:ea typeface="+mn-ea"/>
                <a:cs typeface="+mn-cs"/>
              </a:rPr>
              <a:t>regulatory obligations, and its business objectives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IT security requirements in terms of confidentiality, integrity, availability,</a:t>
            </a:r>
          </a:p>
          <a:p>
            <a:r>
              <a:rPr lang="en-US" sz="1200" kern="1200" baseline="0" dirty="0" smtClean="0">
                <a:solidFill>
                  <a:schemeClr val="tx1"/>
                </a:solidFill>
                <a:latin typeface="Arial" pitchFamily="-109" charset="0"/>
                <a:ea typeface="+mn-ea"/>
                <a:cs typeface="+mn-cs"/>
              </a:rPr>
              <a:t>accountability, authenticity, and reliability, particularly with regard to the</a:t>
            </a:r>
          </a:p>
          <a:p>
            <a:r>
              <a:rPr lang="en-US" sz="1200" kern="1200" baseline="0" dirty="0" smtClean="0">
                <a:solidFill>
                  <a:schemeClr val="tx1"/>
                </a:solidFill>
                <a:latin typeface="Arial" pitchFamily="-109" charset="0"/>
                <a:ea typeface="+mn-ea"/>
                <a:cs typeface="+mn-cs"/>
              </a:rPr>
              <a:t>views of the asset owners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assignment of responsibilities relating to the management of IT security</a:t>
            </a:r>
          </a:p>
          <a:p>
            <a:r>
              <a:rPr lang="en-US" sz="1200" kern="1200" baseline="0" dirty="0" smtClean="0">
                <a:solidFill>
                  <a:schemeClr val="tx1"/>
                </a:solidFill>
                <a:latin typeface="Arial" pitchFamily="-109" charset="0"/>
                <a:ea typeface="+mn-ea"/>
                <a:cs typeface="+mn-cs"/>
              </a:rPr>
              <a:t>and the organizational infrastructure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risk management approach adopted by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How security awareness and training is to be handled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General personnel issues, especially for those in positions of trust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Any legal sanctions that may be imposed on staff, and the conditions under</a:t>
            </a:r>
          </a:p>
          <a:p>
            <a:r>
              <a:rPr lang="en-US" sz="1200" kern="1200" baseline="0" dirty="0" smtClean="0">
                <a:solidFill>
                  <a:schemeClr val="tx1"/>
                </a:solidFill>
                <a:latin typeface="Arial" pitchFamily="-109" charset="0"/>
                <a:ea typeface="+mn-ea"/>
                <a:cs typeface="+mn-cs"/>
              </a:rPr>
              <a:t>which such penalties apply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Integration of security into systems development and procurement</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Definition of the information classification scheme used across the organization</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Contingency and business continuity planning</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Incident detection and handling processes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How and when this policy should be reviewed</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The method for controlling changes to this policy</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The intent of the policy is to provide a clear overview of how an organization’s IT</a:t>
            </a:r>
          </a:p>
          <a:p>
            <a:r>
              <a:rPr lang="en-US" sz="1200" kern="1200" baseline="0" dirty="0" smtClean="0">
                <a:solidFill>
                  <a:schemeClr val="tx1"/>
                </a:solidFill>
                <a:latin typeface="Arial" pitchFamily="-109" charset="0"/>
                <a:ea typeface="+mn-ea"/>
                <a:cs typeface="+mn-cs"/>
              </a:rPr>
              <a:t>infrastructure supports its overall business objectives in general, and more specifically</a:t>
            </a:r>
          </a:p>
          <a:p>
            <a:r>
              <a:rPr lang="en-US" sz="1200" kern="1200" baseline="0" dirty="0" smtClean="0">
                <a:solidFill>
                  <a:schemeClr val="tx1"/>
                </a:solidFill>
                <a:latin typeface="Arial" pitchFamily="-109" charset="0"/>
                <a:ea typeface="+mn-ea"/>
                <a:cs typeface="+mn-cs"/>
              </a:rPr>
              <a:t>what security requirements must be provided in order to do this most</a:t>
            </a:r>
          </a:p>
          <a:p>
            <a:r>
              <a:rPr lang="en-US" sz="1200" kern="1200" baseline="0" dirty="0" smtClean="0">
                <a:solidFill>
                  <a:schemeClr val="tx1"/>
                </a:solidFill>
                <a:latin typeface="Arial" pitchFamily="-109" charset="0"/>
                <a:ea typeface="+mn-ea"/>
                <a:cs typeface="+mn-cs"/>
              </a:rPr>
              <a:t>effectively.</a:t>
            </a:r>
            <a:endParaRPr lang="en-US" dirty="0">
              <a:latin typeface="Times" pitchFamily="-109" charset="0"/>
            </a:endParaRPr>
          </a:p>
        </p:txBody>
      </p:sp>
    </p:spTree>
    <p:extLst>
      <p:ext uri="{BB962C8B-B14F-4D97-AF65-F5344CB8AC3E}">
        <p14:creationId xmlns:p14="http://schemas.microsoft.com/office/powerpoint/2010/main" val="2976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D721-B42A-324B-A2FA-AE54EF2364D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9" charset="0"/>
                <a:ea typeface="+mn-ea"/>
                <a:cs typeface="+mn-cs"/>
              </a:rPr>
              <a:t>It is critical that an organization’s IT security policy has full approval and buy-in</a:t>
            </a:r>
          </a:p>
          <a:p>
            <a:r>
              <a:rPr lang="en-US" sz="1200" kern="1200" baseline="0" dirty="0" smtClean="0">
                <a:solidFill>
                  <a:schemeClr val="tx1"/>
                </a:solidFill>
                <a:latin typeface="Arial" pitchFamily="-109" charset="0"/>
                <a:ea typeface="+mn-ea"/>
                <a:cs typeface="+mn-cs"/>
              </a:rPr>
              <a:t>by senior management. Without this, experience shows that it is unlikely that sufficient</a:t>
            </a:r>
          </a:p>
          <a:p>
            <a:r>
              <a:rPr lang="en-US" sz="1200" kern="1200" baseline="0" dirty="0" smtClean="0">
                <a:solidFill>
                  <a:schemeClr val="tx1"/>
                </a:solidFill>
                <a:latin typeface="Arial" pitchFamily="-109" charset="0"/>
                <a:ea typeface="+mn-ea"/>
                <a:cs typeface="+mn-cs"/>
              </a:rPr>
              <a:t>resources or emphasis will be given to meeting the identified objectives and achieving</a:t>
            </a:r>
          </a:p>
          <a:p>
            <a:r>
              <a:rPr lang="en-US" sz="1200" kern="1200" baseline="0" dirty="0" smtClean="0">
                <a:solidFill>
                  <a:schemeClr val="tx1"/>
                </a:solidFill>
                <a:latin typeface="Arial" pitchFamily="-109" charset="0"/>
                <a:ea typeface="+mn-ea"/>
                <a:cs typeface="+mn-cs"/>
              </a:rPr>
              <a:t>a suitable security outcome. With the clear, visible support of senior management, it is</a:t>
            </a:r>
          </a:p>
          <a:p>
            <a:r>
              <a:rPr lang="en-US" sz="1200" kern="1200" baseline="0" dirty="0" smtClean="0">
                <a:solidFill>
                  <a:schemeClr val="tx1"/>
                </a:solidFill>
                <a:latin typeface="Arial" pitchFamily="-109" charset="0"/>
                <a:ea typeface="+mn-ea"/>
                <a:cs typeface="+mn-cs"/>
              </a:rPr>
              <a:t>much more likely that security will be taken seriously by all levels of personnel in the</a:t>
            </a:r>
          </a:p>
          <a:p>
            <a:r>
              <a:rPr lang="en-US" sz="1200" kern="1200" baseline="0" dirty="0" smtClean="0">
                <a:solidFill>
                  <a:schemeClr val="tx1"/>
                </a:solidFill>
                <a:latin typeface="Arial" pitchFamily="-109" charset="0"/>
                <a:ea typeface="+mn-ea"/>
                <a:cs typeface="+mn-cs"/>
              </a:rPr>
              <a:t>organization. This support is also evidence of concern and due diligence in the management</a:t>
            </a:r>
          </a:p>
          <a:p>
            <a:r>
              <a:rPr lang="en-US" sz="1200" kern="1200" baseline="0" dirty="0" smtClean="0">
                <a:solidFill>
                  <a:schemeClr val="tx1"/>
                </a:solidFill>
                <a:latin typeface="Arial" pitchFamily="-109" charset="0"/>
                <a:ea typeface="+mn-ea"/>
                <a:cs typeface="+mn-cs"/>
              </a:rPr>
              <a:t>of the organization’s systems and the monitoring of its risk profile.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Because the responsibility for IT security is shared across the organization,</a:t>
            </a:r>
          </a:p>
          <a:p>
            <a:r>
              <a:rPr lang="en-US" sz="1200" kern="1200" baseline="0" dirty="0" smtClean="0">
                <a:solidFill>
                  <a:schemeClr val="tx1"/>
                </a:solidFill>
                <a:latin typeface="Arial" pitchFamily="-109" charset="0"/>
                <a:ea typeface="+mn-ea"/>
                <a:cs typeface="+mn-cs"/>
              </a:rPr>
              <a:t>there is a risk of inconsistent implementation of security and a loss of central</a:t>
            </a:r>
          </a:p>
          <a:p>
            <a:r>
              <a:rPr lang="en-US" sz="1200" kern="1200" baseline="0" dirty="0" smtClean="0">
                <a:solidFill>
                  <a:schemeClr val="tx1"/>
                </a:solidFill>
                <a:latin typeface="Arial" pitchFamily="-109" charset="0"/>
                <a:ea typeface="+mn-ea"/>
                <a:cs typeface="+mn-cs"/>
              </a:rPr>
              <a:t>monitoring and control. The various standards strongly recommend that overall</a:t>
            </a:r>
          </a:p>
          <a:p>
            <a:r>
              <a:rPr lang="en-US" sz="1200" kern="1200" baseline="0" dirty="0" smtClean="0">
                <a:solidFill>
                  <a:schemeClr val="tx1"/>
                </a:solidFill>
                <a:latin typeface="Arial" pitchFamily="-109" charset="0"/>
                <a:ea typeface="+mn-ea"/>
                <a:cs typeface="+mn-cs"/>
              </a:rPr>
              <a:t>responsibility for the organization’s IT security be assigned to a single person, the</a:t>
            </a:r>
          </a:p>
          <a:p>
            <a:r>
              <a:rPr lang="en-US" sz="1200" kern="1200" baseline="0" dirty="0" smtClean="0">
                <a:solidFill>
                  <a:schemeClr val="tx1"/>
                </a:solidFill>
                <a:latin typeface="Arial" pitchFamily="-109" charset="0"/>
                <a:ea typeface="+mn-ea"/>
                <a:cs typeface="+mn-cs"/>
              </a:rPr>
              <a:t>organizational IT security officer. This person should ideally have a background in</a:t>
            </a:r>
          </a:p>
          <a:p>
            <a:r>
              <a:rPr lang="en-US" sz="1200" kern="1200" baseline="0" dirty="0" smtClean="0">
                <a:solidFill>
                  <a:schemeClr val="tx1"/>
                </a:solidFill>
                <a:latin typeface="Arial" pitchFamily="-109" charset="0"/>
                <a:ea typeface="+mn-ea"/>
                <a:cs typeface="+mn-cs"/>
              </a:rPr>
              <a:t>IT security. The responsibilities of this person include:</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Oversight of the IT security management process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Liaison with senior management on IT security issues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Maintenance of the organization’s IT security objectives, strategies, and policies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Coordination of the response to any IT security incidents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Management of the organization-wide IT security awareness and training</a:t>
            </a:r>
          </a:p>
          <a:p>
            <a:r>
              <a:rPr lang="en-US" sz="1200" kern="1200" baseline="0" dirty="0" smtClean="0">
                <a:solidFill>
                  <a:schemeClr val="tx1"/>
                </a:solidFill>
                <a:latin typeface="Arial" pitchFamily="-109" charset="0"/>
                <a:ea typeface="+mn-ea"/>
                <a:cs typeface="+mn-cs"/>
              </a:rPr>
              <a:t>programs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 Interaction with IT project security officers</a:t>
            </a:r>
          </a:p>
          <a:p>
            <a:endParaRPr lang="en-US" sz="1200" kern="1200" baseline="0" dirty="0" smtClean="0">
              <a:solidFill>
                <a:schemeClr val="tx1"/>
              </a:solidFill>
              <a:latin typeface="Arial" pitchFamily="-109" charset="0"/>
              <a:ea typeface="+mn-ea"/>
              <a:cs typeface="+mn-cs"/>
            </a:endParaRPr>
          </a:p>
          <a:p>
            <a:r>
              <a:rPr lang="en-US" sz="1200" kern="1200" baseline="0" dirty="0" smtClean="0">
                <a:solidFill>
                  <a:schemeClr val="tx1"/>
                </a:solidFill>
                <a:latin typeface="Arial" pitchFamily="-109" charset="0"/>
                <a:ea typeface="+mn-ea"/>
                <a:cs typeface="+mn-cs"/>
              </a:rPr>
              <a:t>Larger organizations will need separate IT project security officers associated with</a:t>
            </a:r>
          </a:p>
          <a:p>
            <a:r>
              <a:rPr lang="en-US" sz="1200" kern="1200" baseline="0" dirty="0" smtClean="0">
                <a:solidFill>
                  <a:schemeClr val="tx1"/>
                </a:solidFill>
                <a:latin typeface="Arial" pitchFamily="-109" charset="0"/>
                <a:ea typeface="+mn-ea"/>
                <a:cs typeface="+mn-cs"/>
              </a:rPr>
              <a:t>major projects and systems. Their role is to develop and maintain security policies</a:t>
            </a:r>
          </a:p>
          <a:p>
            <a:r>
              <a:rPr lang="en-US" sz="1200" kern="1200" baseline="0" dirty="0" smtClean="0">
                <a:solidFill>
                  <a:schemeClr val="tx1"/>
                </a:solidFill>
                <a:latin typeface="Arial" pitchFamily="-109" charset="0"/>
                <a:ea typeface="+mn-ea"/>
                <a:cs typeface="+mn-cs"/>
              </a:rPr>
              <a:t>for their systems, develop and implement security plans relating to these systems,</a:t>
            </a:r>
          </a:p>
          <a:p>
            <a:r>
              <a:rPr lang="en-US" sz="1200" kern="1200" baseline="0" dirty="0" smtClean="0">
                <a:solidFill>
                  <a:schemeClr val="tx1"/>
                </a:solidFill>
                <a:latin typeface="Arial" pitchFamily="-109" charset="0"/>
                <a:ea typeface="+mn-ea"/>
                <a:cs typeface="+mn-cs"/>
              </a:rPr>
              <a:t>handle the day-to-day monitoring of the implementation of these plans, and assist</a:t>
            </a:r>
          </a:p>
          <a:p>
            <a:r>
              <a:rPr lang="en-US" sz="1200" kern="1200" baseline="0" dirty="0" smtClean="0">
                <a:solidFill>
                  <a:schemeClr val="tx1"/>
                </a:solidFill>
                <a:latin typeface="Arial" pitchFamily="-109" charset="0"/>
                <a:ea typeface="+mn-ea"/>
                <a:cs typeface="+mn-cs"/>
              </a:rPr>
              <a:t>with the investigation of incidents involving their systems.</a:t>
            </a:r>
            <a:endParaRPr lang="en-US" dirty="0">
              <a:latin typeface="Times" pitchFamily="-109" charset="0"/>
            </a:endParaRPr>
          </a:p>
        </p:txBody>
      </p:sp>
    </p:spTree>
    <p:extLst>
      <p:ext uri="{BB962C8B-B14F-4D97-AF65-F5344CB8AC3E}">
        <p14:creationId xmlns:p14="http://schemas.microsoft.com/office/powerpoint/2010/main" val="279618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package" Target="../embeddings/Microsoft_Word_Document.doc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package" Target="../embeddings/Microsoft_Word_Document1.doc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7.png"/><Relationship Id="rId4" Type="http://schemas.openxmlformats.org/officeDocument/2006/relationships/package" Target="../embeddings/Microsoft_Word_Document2.docx"/></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14</a:t>
            </a:r>
            <a:endParaRPr lang="en-US" dirty="0"/>
          </a:p>
        </p:txBody>
      </p:sp>
      <p:sp>
        <p:nvSpPr>
          <p:cNvPr id="13" name="Subtitle 12"/>
          <p:cNvSpPr>
            <a:spLocks noGrp="1"/>
          </p:cNvSpPr>
          <p:nvPr>
            <p:ph type="subTitle" idx="1"/>
          </p:nvPr>
        </p:nvSpPr>
        <p:spPr/>
        <p:txBody>
          <a:bodyPr>
            <a:normAutofit/>
          </a:bodyPr>
          <a:lstStyle/>
          <a:p>
            <a:pPr>
              <a:defRPr/>
            </a:pPr>
            <a:r>
              <a:rPr lang="en-US" sz="3200" dirty="0"/>
              <a:t>IT Security Management </a:t>
            </a:r>
          </a:p>
          <a:p>
            <a:pPr>
              <a:defRPr/>
            </a:pPr>
            <a:r>
              <a:rPr lang="en-US" sz="3200" dirty="0"/>
              <a:t>and Risk Assessment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228600"/>
            <a:ext cx="8229600" cy="1412776"/>
          </a:xfrm>
        </p:spPr>
        <p:txBody>
          <a:bodyPr/>
          <a:lstStyle/>
          <a:p>
            <a:r>
              <a:rPr lang="en-US" dirty="0">
                <a:solidFill>
                  <a:schemeClr val="accent6">
                    <a:lumMod val="40000"/>
                    <a:lumOff val="60000"/>
                  </a:schemeClr>
                </a:solidFill>
              </a:rPr>
              <a:t>Security Risk Assessment</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077963"/>
              </p:ext>
            </p:extLst>
          </p:nvPr>
        </p:nvGraphicFramePr>
        <p:xfrm>
          <a:off x="304800" y="1371600"/>
          <a:ext cx="8610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95400"/>
          </a:xfrm>
        </p:spPr>
        <p:txBody>
          <a:bodyPr/>
          <a:lstStyle/>
          <a:p>
            <a:r>
              <a:rPr lang="en-US" dirty="0">
                <a:solidFill>
                  <a:schemeClr val="accent6">
                    <a:lumMod val="40000"/>
                    <a:lumOff val="60000"/>
                  </a:schemeClr>
                </a:solidFill>
              </a:rPr>
              <a:t>Baseline Approach</a:t>
            </a:r>
          </a:p>
        </p:txBody>
      </p:sp>
      <p:sp>
        <p:nvSpPr>
          <p:cNvPr id="225283" name="Rectangle 3"/>
          <p:cNvSpPr>
            <a:spLocks noGrp="1" noChangeArrowheads="1"/>
          </p:cNvSpPr>
          <p:nvPr>
            <p:ph idx="1"/>
          </p:nvPr>
        </p:nvSpPr>
        <p:spPr>
          <a:xfrm>
            <a:off x="457200" y="1676400"/>
            <a:ext cx="8229600" cy="5181600"/>
          </a:xfrm>
        </p:spPr>
        <p:txBody>
          <a:bodyPr>
            <a:normAutofit/>
          </a:bodyPr>
          <a:lstStyle/>
          <a:p>
            <a:pPr>
              <a:buClr>
                <a:schemeClr val="accent6">
                  <a:lumMod val="60000"/>
                  <a:lumOff val="40000"/>
                </a:schemeClr>
              </a:buClr>
              <a:buSzPct val="140000"/>
              <a:buFont typeface="Arial"/>
              <a:buChar char="•"/>
            </a:pPr>
            <a:r>
              <a:rPr lang="en-US" sz="2800" dirty="0">
                <a:latin typeface="+mn-lt"/>
              </a:rPr>
              <a:t>G</a:t>
            </a:r>
            <a:r>
              <a:rPr lang="en-US" sz="2800" dirty="0" smtClean="0">
                <a:latin typeface="+mn-lt"/>
              </a:rPr>
              <a:t>oal is to implement agreed controls to provide protection against the most common threats</a:t>
            </a:r>
          </a:p>
          <a:p>
            <a:pPr>
              <a:buClr>
                <a:schemeClr val="accent6">
                  <a:lumMod val="60000"/>
                  <a:lumOff val="40000"/>
                </a:schemeClr>
              </a:buClr>
              <a:buSzPct val="140000"/>
              <a:buFont typeface="Arial"/>
              <a:buChar char="•"/>
            </a:pPr>
            <a:r>
              <a:rPr lang="en-US" sz="2800" dirty="0">
                <a:latin typeface="+mn-lt"/>
              </a:rPr>
              <a:t>F</a:t>
            </a:r>
            <a:r>
              <a:rPr lang="en-US" sz="2800" dirty="0" smtClean="0">
                <a:latin typeface="+mn-lt"/>
              </a:rPr>
              <a:t>orms a good base for further security measures</a:t>
            </a:r>
          </a:p>
          <a:p>
            <a:pPr>
              <a:buClr>
                <a:schemeClr val="accent6">
                  <a:lumMod val="60000"/>
                  <a:lumOff val="40000"/>
                </a:schemeClr>
              </a:buClr>
              <a:buSzPct val="140000"/>
              <a:buFont typeface="Arial"/>
              <a:buChar char="•"/>
            </a:pPr>
            <a:r>
              <a:rPr lang="en-US" sz="2800" dirty="0">
                <a:latin typeface="+mn-lt"/>
              </a:rPr>
              <a:t>U</a:t>
            </a:r>
            <a:r>
              <a:rPr lang="en-US" sz="2800" dirty="0" smtClean="0">
                <a:latin typeface="+mn-lt"/>
              </a:rPr>
              <a:t>se </a:t>
            </a:r>
            <a:r>
              <a:rPr lang="en-US" sz="2800" dirty="0">
                <a:latin typeface="+mn-lt"/>
              </a:rPr>
              <a:t>“industry best practice”</a:t>
            </a:r>
          </a:p>
          <a:p>
            <a:pPr lvl="1">
              <a:buClr>
                <a:schemeClr val="accent6">
                  <a:lumMod val="60000"/>
                  <a:lumOff val="40000"/>
                </a:schemeClr>
              </a:buClr>
              <a:buSzPct val="140000"/>
              <a:buFont typeface="Arial"/>
              <a:buChar char="•"/>
            </a:pPr>
            <a:r>
              <a:rPr lang="en-US" sz="2000" dirty="0">
                <a:latin typeface="+mn-lt"/>
              </a:rPr>
              <a:t>E</a:t>
            </a:r>
            <a:r>
              <a:rPr lang="en-US" sz="2000" dirty="0" smtClean="0">
                <a:latin typeface="+mn-lt"/>
              </a:rPr>
              <a:t>asy</a:t>
            </a:r>
            <a:r>
              <a:rPr lang="en-US" sz="2000" dirty="0">
                <a:latin typeface="+mn-lt"/>
              </a:rPr>
              <a:t>, cheap, can be replicated</a:t>
            </a:r>
            <a:endParaRPr lang="en-US" sz="2000" dirty="0" smtClean="0">
              <a:latin typeface="+mn-lt"/>
            </a:endParaRPr>
          </a:p>
          <a:p>
            <a:pPr lvl="1">
              <a:buClr>
                <a:schemeClr val="accent6">
                  <a:lumMod val="60000"/>
                  <a:lumOff val="40000"/>
                </a:schemeClr>
              </a:buClr>
              <a:buSzPct val="140000"/>
              <a:buFont typeface="Arial"/>
              <a:buChar char="•"/>
            </a:pPr>
            <a:r>
              <a:rPr lang="en-US" sz="2000" dirty="0">
                <a:latin typeface="+mn-lt"/>
              </a:rPr>
              <a:t>G</a:t>
            </a:r>
            <a:r>
              <a:rPr lang="en-US" sz="2000" dirty="0" smtClean="0">
                <a:latin typeface="+mn-lt"/>
              </a:rPr>
              <a:t>ives </a:t>
            </a:r>
            <a:r>
              <a:rPr lang="en-US" sz="2000" dirty="0">
                <a:latin typeface="+mn-lt"/>
              </a:rPr>
              <a:t>no special consideration to</a:t>
            </a:r>
            <a:r>
              <a:rPr lang="en-US" sz="2000" dirty="0" smtClean="0">
                <a:latin typeface="+mn-lt"/>
              </a:rPr>
              <a:t> variations in risk exposure</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ay </a:t>
            </a:r>
            <a:r>
              <a:rPr lang="en-US" sz="2000" dirty="0">
                <a:latin typeface="+mn-lt"/>
              </a:rPr>
              <a:t>give too much or too little security</a:t>
            </a:r>
            <a:endParaRPr lang="en-US" sz="2000" dirty="0" smtClean="0">
              <a:latin typeface="+mn-lt"/>
            </a:endParaRPr>
          </a:p>
          <a:p>
            <a:pPr>
              <a:buClr>
                <a:schemeClr val="accent6">
                  <a:lumMod val="60000"/>
                  <a:lumOff val="40000"/>
                </a:schemeClr>
              </a:buClr>
              <a:buSzPct val="140000"/>
              <a:buFont typeface="Arial"/>
              <a:buChar char="•"/>
            </a:pPr>
            <a:r>
              <a:rPr lang="en-US" sz="2800" dirty="0">
                <a:latin typeface="+mn-lt"/>
              </a:rPr>
              <a:t>G</a:t>
            </a:r>
            <a:r>
              <a:rPr lang="en-US" sz="2800" dirty="0" smtClean="0">
                <a:latin typeface="+mn-lt"/>
              </a:rPr>
              <a:t>enerally recommended only </a:t>
            </a:r>
            <a:r>
              <a:rPr lang="en-US" sz="2800" dirty="0">
                <a:latin typeface="+mn-lt"/>
              </a:rPr>
              <a:t>for small </a:t>
            </a:r>
            <a:r>
              <a:rPr lang="en-US" sz="2800" dirty="0" smtClean="0">
                <a:latin typeface="+mn-lt"/>
              </a:rPr>
              <a:t>organizations without the resources to implement more structured approaches</a:t>
            </a:r>
            <a:endParaRPr lang="en-US" sz="2800"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Informal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635995"/>
              </p:ext>
            </p:extLst>
          </p:nvPr>
        </p:nvGraphicFramePr>
        <p:xfrm>
          <a:off x="304800" y="19812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smtClean="0">
                <a:ea typeface="+mn-ea"/>
                <a:cs typeface="+mn-cs"/>
              </a:rPr>
              <a:t>Legal </a:t>
            </a:r>
            <a:r>
              <a:rPr lang="en-US" sz="3200" dirty="0">
                <a:ea typeface="+mn-ea"/>
                <a:cs typeface="+mn-cs"/>
              </a:rPr>
              <a:t>and Ethical Aspects</a:t>
            </a:r>
          </a:p>
          <a:p>
            <a:pPr eaLnBrk="1" fontAlgn="auto" hangingPunct="1">
              <a:spcAft>
                <a:spcPts val="0"/>
              </a:spcAft>
              <a:defRPr/>
            </a:pPr>
            <a:endParaRPr lang="en-US" dirty="0">
              <a:ea typeface="+mn-ea"/>
              <a:cs typeface="+mn-cs"/>
            </a:endParaRPr>
          </a:p>
        </p:txBody>
      </p:sp>
    </p:spTree>
    <p:extLst>
      <p:ext uri="{BB962C8B-B14F-4D97-AF65-F5344CB8AC3E}">
        <p14:creationId xmlns:p14="http://schemas.microsoft.com/office/powerpoint/2010/main" val="38028968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extLst>
      <p:ext uri="{BB962C8B-B14F-4D97-AF65-F5344CB8AC3E}">
        <p14:creationId xmlns:p14="http://schemas.microsoft.com/office/powerpoint/2010/main" val="19766682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smtClean="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288333128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spid="_x0000_s291847" name="Document" r:id="rId4" imgW="6108475" imgH="7695917" progId="Word.Document.12">
                  <p:embed/>
                </p:oleObj>
              </mc:Choice>
              <mc:Fallback>
                <p:oleObj name="Document" r:id="rId4" imgW="6108475" imgH="7695917" progId="Word.Document.12">
                  <p:embed/>
                  <p:pic>
                    <p:nvPicPr>
                      <p:cNvPr id="2048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2478472"/>
      </p:ext>
    </p:extLst>
  </p:cSld>
  <p:clrMapOvr>
    <a:masterClrMapping/>
  </p:clrMapOvr>
  <p:transition>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smtClean="0">
                <a:solidFill>
                  <a:schemeClr val="accent6">
                    <a:lumMod val="40000"/>
                    <a:lumOff val="60000"/>
                  </a:schemeClr>
                </a:solidFill>
                <a:ea typeface="+mj-ea"/>
                <a:cs typeface="+mj-cs"/>
              </a:rPr>
              <a:t>Cybercrimes </a:t>
            </a:r>
            <a:r>
              <a:rPr lang="en-US" sz="3600" dirty="0">
                <a:solidFill>
                  <a:schemeClr val="accent6">
                    <a:lumMod val="40000"/>
                    <a:lumOff val="60000"/>
                  </a:schemeClr>
                </a:solidFill>
                <a:ea typeface="+mj-ea"/>
                <a:cs typeface="+mj-cs"/>
              </a:rPr>
              <a:t>Cited </a:t>
            </a:r>
            <a:r>
              <a:rPr lang="en-US" sz="3600" dirty="0" smtClean="0">
                <a:solidFill>
                  <a:schemeClr val="accent6">
                    <a:lumMod val="40000"/>
                    <a:lumOff val="60000"/>
                  </a:schemeClr>
                </a:solidFill>
                <a:ea typeface="+mj-ea"/>
                <a:cs typeface="+mj-cs"/>
              </a:rPr>
              <a:t>in </a:t>
            </a:r>
            <a:r>
              <a:rPr lang="en-US" sz="3600" dirty="0">
                <a:solidFill>
                  <a:schemeClr val="accent6">
                    <a:lumMod val="40000"/>
                    <a:lumOff val="60000"/>
                  </a:schemeClr>
                </a:solidFill>
                <a:ea typeface="+mj-ea"/>
                <a:cs typeface="+mj-cs"/>
              </a:rPr>
              <a:t>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mc:AlternateContent xmlns:mc="http://schemas.openxmlformats.org/markup-compatibility/2006">
              <mc:Choice xmlns:v="urn:schemas-microsoft-com:vml" Requires="v">
                <p:oleObj spid="_x0000_s292871" name="Document" r:id="rId4" imgW="6108475" imgH="3289179" progId="Word.Document.12">
                  <p:embed/>
                </p:oleObj>
              </mc:Choice>
              <mc:Fallback>
                <p:oleObj name="Document" r:id="rId4" imgW="6108475" imgH="3289179" progId="Word.Document.12">
                  <p:embed/>
                  <p:pic>
                    <p:nvPicPr>
                      <p:cNvPr id="2253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13" y="1989138"/>
                        <a:ext cx="86645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0934109"/>
      </p:ext>
    </p:extLst>
  </p:cSld>
  <p:clrMapOvr>
    <a:masterClrMapping/>
  </p:clrMapOvr>
  <p:transition>
    <p:wipe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spid="_x0000_s293895" name="Document" r:id="rId4" imgW="6095776" imgH="6870447" progId="Word.Document.12">
                  <p:embed/>
                </p:oleObj>
              </mc:Choice>
              <mc:Fallback>
                <p:oleObj name="Document" r:id="rId4" imgW="6095776" imgH="6870447" progId="Word.Document.12">
                  <p:embed/>
                  <p:pic>
                    <p:nvPicPr>
                      <p:cNvPr id="245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582 in the textbook)</a:t>
            </a:r>
          </a:p>
        </p:txBody>
      </p:sp>
    </p:spTree>
    <p:extLst>
      <p:ext uri="{BB962C8B-B14F-4D97-AF65-F5344CB8AC3E}">
        <p14:creationId xmlns:p14="http://schemas.microsoft.com/office/powerpoint/2010/main" val="2609362271"/>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t>
            </a:r>
            <a:r>
              <a:rPr lang="en-US" sz="2400" dirty="0" smtClean="0">
                <a:solidFill>
                  <a:schemeClr val="tx1">
                    <a:lumMod val="50000"/>
                    <a:lumOff val="50000"/>
                  </a:schemeClr>
                </a:solidFill>
                <a:latin typeface="+mn-lt"/>
                <a:ea typeface="+mn-ea"/>
              </a:rPr>
              <a:t>a common </a:t>
            </a:r>
            <a:r>
              <a:rPr lang="en-US" sz="2400" dirty="0">
                <a:solidFill>
                  <a:schemeClr val="tx1">
                    <a:lumMod val="50000"/>
                    <a:lumOff val="50000"/>
                  </a:schemeClr>
                </a:solidFill>
                <a:latin typeface="+mn-lt"/>
                <a:ea typeface="+mn-ea"/>
              </a:rPr>
              <a:t>terminology for crimes and </a:t>
            </a:r>
            <a:r>
              <a:rPr lang="en-US" sz="2400" dirty="0" smtClean="0">
                <a:solidFill>
                  <a:schemeClr val="tx1">
                    <a:lumMod val="50000"/>
                    <a:lumOff val="50000"/>
                  </a:schemeClr>
                </a:solidFill>
                <a:latin typeface="+mn-lt"/>
                <a:ea typeface="+mn-ea"/>
              </a:rPr>
              <a:t>a framework </a:t>
            </a:r>
            <a:r>
              <a:rPr lang="en-US" sz="2400" dirty="0">
                <a:solidFill>
                  <a:schemeClr val="tx1">
                    <a:lumMod val="50000"/>
                    <a:lumOff val="50000"/>
                  </a:schemeClr>
                </a:solidFill>
                <a:latin typeface="+mn-lt"/>
                <a:ea typeface="+mn-ea"/>
              </a:rPr>
              <a:t>for harmonizing laws globally</a:t>
            </a:r>
          </a:p>
        </p:txBody>
      </p:sp>
    </p:spTree>
    <p:extLst>
      <p:ext uri="{BB962C8B-B14F-4D97-AF65-F5344CB8AC3E}">
        <p14:creationId xmlns:p14="http://schemas.microsoft.com/office/powerpoint/2010/main" val="163077926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smtClean="0">
                <a:ln w="18415" cmpd="sng">
                  <a:noFill/>
                  <a:prstDash val="solid"/>
                </a:ln>
                <a:solidFill>
                  <a:schemeClr val="accent6">
                    <a:lumMod val="40000"/>
                    <a:lumOff val="60000"/>
                  </a:schemeClr>
                </a:solidFill>
                <a:effectLst/>
              </a:rPr>
              <a:t>IT Security Management Overview</a:t>
            </a:r>
            <a:endParaRPr lang="en-AU" sz="5400" dirty="0">
              <a:ln w="18415" cmpd="sng">
                <a:noFill/>
                <a:prstDash val="solid"/>
              </a:ln>
              <a:solidFill>
                <a:schemeClr val="accent6">
                  <a:lumMod val="40000"/>
                  <a:lumOff val="60000"/>
                </a:schemeClr>
              </a:solidFill>
              <a:effectLst/>
            </a:endParaRPr>
          </a:p>
        </p:txBody>
      </p:sp>
      <p:sp>
        <p:nvSpPr>
          <p:cNvPr id="9" name="Content Placeholder 8"/>
          <p:cNvSpPr>
            <a:spLocks noGrp="1"/>
          </p:cNvSpPr>
          <p:nvPr>
            <p:ph idx="1"/>
          </p:nvPr>
        </p:nvSpPr>
        <p:spPr>
          <a:xfrm>
            <a:off x="381000" y="4343400"/>
            <a:ext cx="8610600" cy="2819400"/>
          </a:xfrm>
        </p:spPr>
        <p:txBody>
          <a:bodyPr>
            <a:normAutofit/>
          </a:bodyPr>
          <a:lstStyle/>
          <a:p>
            <a:pPr>
              <a:buSzPct val="130000"/>
            </a:pPr>
            <a:r>
              <a:rPr lang="en-US" sz="2000" dirty="0">
                <a:latin typeface="+mn-lt"/>
              </a:rPr>
              <a:t>E</a:t>
            </a:r>
            <a:r>
              <a:rPr lang="en-US" sz="2000" dirty="0" smtClean="0">
                <a:latin typeface="+mn-lt"/>
              </a:rPr>
              <a:t>nsures that critical assets are sufficiently protected in a cost-effective manner</a:t>
            </a:r>
          </a:p>
          <a:p>
            <a:pPr>
              <a:buSzPct val="130000"/>
            </a:pPr>
            <a:r>
              <a:rPr lang="en-US" sz="2000" dirty="0">
                <a:latin typeface="+mn-lt"/>
              </a:rPr>
              <a:t>S</a:t>
            </a:r>
            <a:r>
              <a:rPr lang="en-US" sz="2000" dirty="0" smtClean="0">
                <a:latin typeface="+mn-lt"/>
              </a:rPr>
              <a:t>ecurity risk assessment is needed for each asset in the organization that requires protection</a:t>
            </a:r>
          </a:p>
          <a:p>
            <a:pPr>
              <a:buSzPct val="130000"/>
            </a:pPr>
            <a:r>
              <a:rPr lang="en-US" sz="2000" dirty="0">
                <a:latin typeface="+mn-lt"/>
              </a:rPr>
              <a:t>P</a:t>
            </a:r>
            <a:r>
              <a:rPr lang="en-US" sz="2000" dirty="0" smtClean="0">
                <a:latin typeface="+mn-lt"/>
              </a:rPr>
              <a:t>rovides the information necessary to decide what management, operational, and technical controls are needed to reduce the risks identified</a:t>
            </a:r>
          </a:p>
          <a:p>
            <a:endParaRPr lang="en-US" dirty="0" smtClean="0"/>
          </a:p>
          <a:p>
            <a:endParaRPr lang="en-US" dirty="0" smtClean="0"/>
          </a:p>
          <a:p>
            <a:endParaRPr lang="en-US" dirty="0" smtClean="0"/>
          </a:p>
          <a:p>
            <a:endParaRPr lang="en-US" dirty="0"/>
          </a:p>
        </p:txBody>
      </p:sp>
      <p:sp>
        <p:nvSpPr>
          <p:cNvPr id="10" name="TextBox 9"/>
          <p:cNvSpPr txBox="1"/>
          <p:nvPr/>
        </p:nvSpPr>
        <p:spPr>
          <a:xfrm>
            <a:off x="220892" y="4122622"/>
            <a:ext cx="184666" cy="369332"/>
          </a:xfrm>
          <a:prstGeom prst="rect">
            <a:avLst/>
          </a:prstGeom>
          <a:noFill/>
        </p:spPr>
        <p:txBody>
          <a:bodyPr wrap="none" rtlCol="0">
            <a:spAutoFit/>
          </a:bodyPr>
          <a:lstStyle/>
          <a:p>
            <a:endParaRPr lang="en-US" dirty="0"/>
          </a:p>
        </p:txBody>
      </p:sp>
      <p:graphicFrame>
        <p:nvGraphicFramePr>
          <p:cNvPr id="5" name="Diagram 4"/>
          <p:cNvGraphicFramePr/>
          <p:nvPr>
            <p:extLst>
              <p:ext uri="{D42A27DB-BD31-4B8C-83A1-F6EECF244321}">
                <p14:modId xmlns:p14="http://schemas.microsoft.com/office/powerpoint/2010/main" val="3046568816"/>
              </p:ext>
            </p:extLst>
          </p:nvPr>
        </p:nvGraphicFramePr>
        <p:xfrm>
          <a:off x="228600" y="13716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09600" y="1828800"/>
            <a:ext cx="8077200" cy="800219"/>
          </a:xfrm>
          <a:prstGeom prst="rect">
            <a:avLst/>
          </a:prstGeom>
          <a:noFill/>
        </p:spPr>
        <p:txBody>
          <a:bodyPr wrap="square" rtlCol="0">
            <a:spAutoFit/>
          </a:bodyPr>
          <a:lstStyle/>
          <a:p>
            <a:pPr lvl="0"/>
            <a:r>
              <a:rPr lang="en-US" sz="2800" dirty="0" smtClean="0">
                <a:latin typeface="+mn-lt"/>
              </a:rPr>
              <a:t>Is the formal process of answering the questions:</a:t>
            </a:r>
          </a:p>
          <a:p>
            <a:endParaRPr lang="en-US" dirty="0">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488381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73273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a:t>
            </a:r>
            <a:r>
              <a:rPr lang="en-US" altLang="x-none" sz="2000" dirty="0" smtClean="0">
                <a:latin typeface="+mn-lt"/>
                <a:ea typeface="ＭＳ Ｐゴシック" charset="-128"/>
              </a:rPr>
              <a:t>can                 contribute </a:t>
            </a:r>
            <a:r>
              <a:rPr lang="en-US" altLang="x-none" sz="2000" dirty="0">
                <a:latin typeface="+mn-lt"/>
                <a:ea typeface="ＭＳ Ｐゴシック" charset="-128"/>
              </a:rPr>
              <a:t>positively to the investigation</a:t>
            </a:r>
          </a:p>
        </p:txBody>
      </p:sp>
    </p:spTree>
    <p:extLst>
      <p:ext uri="{BB962C8B-B14F-4D97-AF65-F5344CB8AC3E}">
        <p14:creationId xmlns:p14="http://schemas.microsoft.com/office/powerpoint/2010/main" val="247959730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64904"/>
          </a:xfrm>
        </p:spPr>
        <p:txBody>
          <a:bodyPr/>
          <a:lstStyle/>
          <a:p>
            <a:r>
              <a:rPr lang="en-US" dirty="0">
                <a:effectLst/>
              </a:rPr>
              <a:t>Pakistan is Prevention of Electronic Crimes Act, 2016 (“</a:t>
            </a:r>
            <a:r>
              <a:rPr lang="en-US" b="1" dirty="0">
                <a:effectLst/>
              </a:rPr>
              <a:t>Act</a:t>
            </a:r>
            <a:r>
              <a:rPr lang="en-US" dirty="0">
                <a:effectLst/>
              </a:rPr>
              <a:t>”)</a:t>
            </a:r>
            <a:endParaRPr lang="en-US" dirty="0"/>
          </a:p>
        </p:txBody>
      </p:sp>
      <p:sp>
        <p:nvSpPr>
          <p:cNvPr id="3" name="Content Placeholder 2"/>
          <p:cNvSpPr>
            <a:spLocks noGrp="1"/>
          </p:cNvSpPr>
          <p:nvPr>
            <p:ph idx="1"/>
          </p:nvPr>
        </p:nvSpPr>
        <p:spPr>
          <a:xfrm>
            <a:off x="457200" y="2996952"/>
            <a:ext cx="8229600" cy="3129211"/>
          </a:xfrm>
        </p:spPr>
        <p:txBody>
          <a:bodyPr/>
          <a:lstStyle/>
          <a:p>
            <a:r>
              <a:rPr lang="en-US" dirty="0"/>
              <a:t>The law dealing with cyber crimes in Pakistan is Prevention of Electronic Crimes Act, 2016 (“</a:t>
            </a:r>
            <a:r>
              <a:rPr lang="en-US" b="1" dirty="0"/>
              <a:t>Act</a:t>
            </a:r>
            <a:r>
              <a:rPr lang="en-US" dirty="0"/>
              <a:t>”) which is applicable to every citizen of Pakistan wherever he may be and to every other person who is stationed in Pakistan for the time being.</a:t>
            </a:r>
            <a:endParaRPr lang="en-US" dirty="0"/>
          </a:p>
        </p:txBody>
      </p:sp>
    </p:spTree>
    <p:extLst>
      <p:ext uri="{BB962C8B-B14F-4D97-AF65-F5344CB8AC3E}">
        <p14:creationId xmlns:p14="http://schemas.microsoft.com/office/powerpoint/2010/main" val="370870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Access or interfere the data or information system and copying or transmission of data; (Section 3, 4 and 5 of the Act).</a:t>
            </a:r>
          </a:p>
          <a:p>
            <a:r>
              <a:rPr lang="en-US" dirty="0"/>
              <a:t>Unauthorized access, unauthorized copying, unauthorized transmitting or unauthorized interfering with the critical infrastructure OR threaten to commit any of the aforesaid offences with an intention to coerce, intimidate, create a sense of fear, panic, insecurity or public or community/society (Sections 6, 7 and 8 of the Act).</a:t>
            </a:r>
          </a:p>
          <a:p>
            <a:r>
              <a:rPr lang="en-US" dirty="0"/>
              <a:t>Prepare or disseminate information through any information system or device with the intent to glorify an offence relating to terrorism, or any person convicted of a crime relating to terrorism OR threaten to commit any of the aforesaid offences with an intention to coerce, intimidate, create a sense of fear, panic, insecurity or public or community/society (Section 9 of the Act ).</a:t>
            </a:r>
          </a:p>
        </p:txBody>
      </p:sp>
    </p:spTree>
    <p:extLst>
      <p:ext uri="{BB962C8B-B14F-4D97-AF65-F5344CB8AC3E}">
        <p14:creationId xmlns:p14="http://schemas.microsoft.com/office/powerpoint/2010/main" val="4055248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85000" lnSpcReduction="20000"/>
          </a:bodyPr>
          <a:lstStyle/>
          <a:p>
            <a:r>
              <a:rPr lang="en-US" dirty="0"/>
              <a:t>Whosoever prepares or disseminates any Hate Speech, information that invites motivation of people to fund or recruits for terrorism through any information system or device (Sections 11 &amp; 12 of the Act).</a:t>
            </a:r>
          </a:p>
          <a:p>
            <a:r>
              <a:rPr lang="en-US" dirty="0"/>
              <a:t>Electronic forgery and electronic fraud committed by interfering with any information system, device or data with the intent to cause damage or injury to the public; or to make any illegal claim; or title or to cause any person to part with property; or to enter into a contract; to commit fraud; alteration, deletion or suppression of data etc. (Sections 13 &amp; 14 of the Act).</a:t>
            </a:r>
          </a:p>
          <a:p>
            <a:r>
              <a:rPr lang="en-US" dirty="0"/>
              <a:t>An act to manufacture, generate, adapt, export, supply, offer to supply or import any information system, data or device, with an intent to be used or believing that it is primarily to be used to commit or to assist in the commission of an offence under this Act. (Section 15 of the Act).</a:t>
            </a:r>
          </a:p>
          <a:p>
            <a:endParaRPr lang="en-US" dirty="0"/>
          </a:p>
        </p:txBody>
      </p:sp>
    </p:spTree>
    <p:extLst>
      <p:ext uri="{BB962C8B-B14F-4D97-AF65-F5344CB8AC3E}">
        <p14:creationId xmlns:p14="http://schemas.microsoft.com/office/powerpoint/2010/main" val="414083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Unauthorized use of another person’s identity information or to obtain, sell, possess or transmit such information. (Sections 16 of the Act).</a:t>
            </a:r>
          </a:p>
          <a:p>
            <a:r>
              <a:rPr lang="en-US" dirty="0"/>
              <a:t>Issuance of SIM (subscriber identity module); R-IUM (re-useable identification module); or UICC (universal integrated circuit) or any other module designed for authenticating users to establish connection with the network and to be used in cellular mobile, wireless phone or other digital devices without obtaining and verification of the subscriber’s antecedents. (Section 17 of the Act).</a:t>
            </a:r>
          </a:p>
          <a:p>
            <a:r>
              <a:rPr lang="en-US" dirty="0"/>
              <a:t>Dignity of Natural Person: Public exhibit or display or transmission of any information knowingly that such information is false and intimidate or harm the reputation or privacy of a natural person through an information system. (Section 20 of the Act).</a:t>
            </a:r>
          </a:p>
        </p:txBody>
      </p:sp>
    </p:spTree>
    <p:extLst>
      <p:ext uri="{BB962C8B-B14F-4D97-AF65-F5344CB8AC3E}">
        <p14:creationId xmlns:p14="http://schemas.microsoft.com/office/powerpoint/2010/main" val="350764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70000" lnSpcReduction="20000"/>
          </a:bodyPr>
          <a:lstStyle/>
          <a:p>
            <a:r>
              <a:rPr lang="en-US" dirty="0"/>
              <a:t>Modesty of Natural Person:, Intentional and public display or exhibition or transmission of any information which superimposes a photograph over any sexually explicit image or video of a natural person; includes a photograph in sexually explicit conduct of a natural person; intimates a natural person with sexual act; sexually explicit image or video of a natural person; or entices or induces a natural person to engage in sexually explicit act; through an information system to harm a natural person or his reputation, take revenge, create hatred or blackmail a natural person. (Section 21 of the Act).</a:t>
            </a:r>
          </a:p>
          <a:p>
            <a:r>
              <a:rPr lang="en-US" dirty="0"/>
              <a:t>Child Pornography: Produce, offer or make available, distribute or transmit through an information system or to procure for himself or for any other person or without lawful justification possesses material in an information system any material which contain the elements of child pornography. (Section 22 of the Act).</a:t>
            </a:r>
          </a:p>
          <a:p>
            <a:r>
              <a:rPr lang="en-US" dirty="0"/>
              <a:t>Writing, offering, making available, distributing or transmitting malicious code through an information system with an intent to cause harm to any information system or data resulting in the corruption, destruction, alteration suppression, theft or loss of information system. (Section 23 of the Act).</a:t>
            </a:r>
          </a:p>
        </p:txBody>
      </p:sp>
    </p:spTree>
    <p:extLst>
      <p:ext uri="{BB962C8B-B14F-4D97-AF65-F5344CB8AC3E}">
        <p14:creationId xmlns:p14="http://schemas.microsoft.com/office/powerpoint/2010/main" val="370287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Types </a:t>
            </a:r>
            <a:r>
              <a:rPr lang="en-US" dirty="0">
                <a:effectLst/>
              </a:rPr>
              <a:t>of cyber crimes under the Act:</a:t>
            </a:r>
            <a:endParaRPr lang="en-US" dirty="0"/>
          </a:p>
        </p:txBody>
      </p:sp>
      <p:sp>
        <p:nvSpPr>
          <p:cNvPr id="3" name="Content Placeholder 2"/>
          <p:cNvSpPr>
            <a:spLocks noGrp="1"/>
          </p:cNvSpPr>
          <p:nvPr>
            <p:ph idx="1"/>
          </p:nvPr>
        </p:nvSpPr>
        <p:spPr/>
        <p:txBody>
          <a:bodyPr>
            <a:normAutofit fontScale="77500" lnSpcReduction="20000"/>
          </a:bodyPr>
          <a:lstStyle/>
          <a:p>
            <a:r>
              <a:rPr lang="en-US" dirty="0"/>
              <a:t>Doing Cyber Stalking with an intent to coerce or intimidate or harass any person by using information system, information system network, internet website, electronic mail or any similar means of communication. The term Cyber Stalking includes: (a) foster personal interaction repeatedly to a person who clearly indicates a disinterest from the stalker; (b) monitor the internet, electronic mail, text message or any other form of electronic communication of another person; (c) watch or spy upon a person in a manner that results in fear of violence or serious alarm or distress in mind of such persons; and (d) take photograph or make video of a person and display or distribute such video in a manner without his consent that harms a person. (Section 24 of the Act).</a:t>
            </a:r>
          </a:p>
          <a:p>
            <a:r>
              <a:rPr lang="en-US" dirty="0"/>
              <a:t>Spamming: A person commits the offence of spamming who with an intent transmits harmful, fraudulent, misleading, illegal or unsolicited information to any person without permission of the recipient or who causes any information system to show any such information for wrongful gain. (Section 25 of the Act).</a:t>
            </a:r>
          </a:p>
        </p:txBody>
      </p:sp>
    </p:spTree>
    <p:extLst>
      <p:ext uri="{BB962C8B-B14F-4D97-AF65-F5344CB8AC3E}">
        <p14:creationId xmlns:p14="http://schemas.microsoft.com/office/powerpoint/2010/main" val="361772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Overlaps </a:t>
            </a:r>
            <a:r>
              <a:rPr lang="en-US" dirty="0">
                <a:solidFill>
                  <a:schemeClr val="tx1">
                    <a:lumMod val="50000"/>
                    <a:lumOff val="50000"/>
                  </a:schemeClr>
                </a:solidFill>
                <a:latin typeface="+mn-lt"/>
              </a:rPr>
              <a:t>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Dramatic </a:t>
            </a:r>
            <a:r>
              <a:rPr lang="en-US" dirty="0">
                <a:solidFill>
                  <a:schemeClr val="tx1">
                    <a:lumMod val="50000"/>
                    <a:lumOff val="50000"/>
                  </a:schemeClr>
                </a:solidFill>
                <a:latin typeface="+mn-lt"/>
              </a:rPr>
              <a:t>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Motivated </a:t>
            </a:r>
            <a:r>
              <a:rPr lang="en-US" sz="1800" dirty="0">
                <a:solidFill>
                  <a:schemeClr val="tx1">
                    <a:lumMod val="50000"/>
                    <a:lumOff val="50000"/>
                  </a:schemeClr>
                </a:solidFill>
                <a:latin typeface="+mn-lt"/>
              </a:rPr>
              <a:t>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Individuals </a:t>
            </a:r>
            <a:r>
              <a:rPr lang="en-US" dirty="0">
                <a:solidFill>
                  <a:schemeClr val="tx1">
                    <a:lumMod val="50000"/>
                    <a:lumOff val="50000"/>
                  </a:schemeClr>
                </a:solidFill>
                <a:latin typeface="+mn-lt"/>
              </a:rPr>
              <a:t>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Concerns </a:t>
            </a:r>
            <a:r>
              <a:rPr lang="en-US" dirty="0">
                <a:solidFill>
                  <a:schemeClr val="tx1">
                    <a:lumMod val="50000"/>
                    <a:lumOff val="50000"/>
                  </a:schemeClr>
                </a:solidFill>
                <a:latin typeface="+mn-lt"/>
              </a:rPr>
              <a:t>about extent of privacy compromise have led to a variety of legal and technical approaches to reinforcing privacy rights</a:t>
            </a:r>
          </a:p>
        </p:txBody>
      </p:sp>
    </p:spTree>
    <p:extLst>
      <p:ext uri="{BB962C8B-B14F-4D97-AF65-F5344CB8AC3E}">
        <p14:creationId xmlns:p14="http://schemas.microsoft.com/office/powerpoint/2010/main" val="701513404"/>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6858000"/>
            <a:ext cx="8839200" cy="369332"/>
          </a:xfrm>
          <a:prstGeom prst="rect">
            <a:avLst/>
          </a:prstGeom>
          <a:noFill/>
        </p:spPr>
        <p:txBody>
          <a:bodyPr wrap="square" rtlCol="0">
            <a:spAutoFit/>
          </a:bodyPr>
          <a:lstStyle/>
          <a:p>
            <a:endParaRPr lang="en-US" dirty="0"/>
          </a:p>
        </p:txBody>
      </p:sp>
      <p:sp>
        <p:nvSpPr>
          <p:cNvPr id="6" name="TextBox 5"/>
          <p:cNvSpPr txBox="1"/>
          <p:nvPr/>
        </p:nvSpPr>
        <p:spPr>
          <a:xfrm>
            <a:off x="1" y="116632"/>
            <a:ext cx="9036496" cy="892552"/>
          </a:xfrm>
          <a:prstGeom prst="rect">
            <a:avLst/>
          </a:prstGeom>
          <a:noFill/>
        </p:spPr>
        <p:txBody>
          <a:bodyPr wrap="square" rtlCol="0">
            <a:spAutoFit/>
          </a:bodyPr>
          <a:lstStyle/>
          <a:p>
            <a:pPr algn="ctr"/>
            <a:r>
              <a:rPr lang="en-US" sz="2800" dirty="0">
                <a:solidFill>
                  <a:schemeClr val="tx2"/>
                </a:solidFill>
                <a:effectLst>
                  <a:outerShdw blurRad="63500" dist="38100" dir="5400000" algn="t" rotWithShape="0">
                    <a:prstClr val="black">
                      <a:alpha val="25000"/>
                    </a:prstClr>
                  </a:outerShdw>
                </a:effectLst>
                <a:latin typeface="+mn-lt"/>
                <a:ea typeface="+mj-ea"/>
                <a:cs typeface="+mj-cs"/>
              </a:rPr>
              <a:t>Table 14.1 </a:t>
            </a:r>
            <a:endParaRPr lang="en-US" sz="2800" dirty="0" smtClean="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smtClean="0">
                <a:solidFill>
                  <a:schemeClr val="tx2"/>
                </a:solidFill>
                <a:effectLst>
                  <a:outerShdw blurRad="63500" dist="38100" dir="5400000" algn="t" rotWithShape="0">
                    <a:prstClr val="black">
                      <a:alpha val="25000"/>
                    </a:prstClr>
                  </a:outerShdw>
                </a:effectLst>
                <a:latin typeface="+mn-lt"/>
                <a:ea typeface="+mj-ea"/>
                <a:cs typeface="+mj-cs"/>
              </a:rPr>
              <a:t>ISO</a:t>
            </a:r>
            <a:r>
              <a:rPr lang="en-US" sz="2400" dirty="0">
                <a:solidFill>
                  <a:schemeClr val="tx2"/>
                </a:solidFill>
                <a:effectLst>
                  <a:outerShdw blurRad="63500" dist="38100" dir="5400000" algn="t" rotWithShape="0">
                    <a:prstClr val="black">
                      <a:alpha val="25000"/>
                    </a:prstClr>
                  </a:outerShdw>
                </a:effectLst>
                <a:latin typeface="+mn-lt"/>
                <a:ea typeface="+mj-ea"/>
                <a:cs typeface="+mj-cs"/>
              </a:rPr>
              <a:t>/IEC 27000 Series of Standards on IT Security Techniques </a:t>
            </a:r>
          </a:p>
        </p:txBody>
      </p:sp>
      <p:pic>
        <p:nvPicPr>
          <p:cNvPr id="7" name="Picture 6"/>
          <p:cNvPicPr>
            <a:picLocks noChangeAspect="1"/>
          </p:cNvPicPr>
          <p:nvPr/>
        </p:nvPicPr>
        <p:blipFill>
          <a:blip r:embed="rId3"/>
          <a:stretch>
            <a:fillRect/>
          </a:stretch>
        </p:blipFill>
        <p:spPr>
          <a:xfrm>
            <a:off x="304800" y="1184682"/>
            <a:ext cx="8482788" cy="5673318"/>
          </a:xfrm>
          <a:prstGeom prst="rect">
            <a:avLst/>
          </a:prstGeom>
        </p:spPr>
      </p:pic>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smtClean="0">
                <a:solidFill>
                  <a:schemeClr val="accent6">
                    <a:lumMod val="40000"/>
                    <a:lumOff val="60000"/>
                  </a:schemeClr>
                </a:solidFill>
                <a:effectLst/>
              </a:rPr>
              <a:t>Directive on </a:t>
            </a:r>
            <a:r>
              <a:rPr lang="en-US" sz="4300" dirty="0">
                <a:solidFill>
                  <a:schemeClr val="accent6">
                    <a:lumMod val="40000"/>
                    <a:lumOff val="60000"/>
                  </a:schemeClr>
                </a:solidFill>
                <a:effectLst/>
              </a:rPr>
              <a:t>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05433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solidFill>
                  <a:schemeClr val="accent6">
                    <a:lumMod val="40000"/>
                    <a:lumOff val="60000"/>
                  </a:schemeClr>
                </a:solidFill>
                <a:latin typeface="+mj-lt"/>
              </a:rPr>
              <a:t>Also have a range of other privacy laws</a:t>
            </a:r>
          </a:p>
          <a:p>
            <a:pPr eaLnBrk="1" hangingPunct="1">
              <a:defRPr/>
            </a:pPr>
            <a:endParaRPr lang="en-US" sz="1800" dirty="0" smtClean="0"/>
          </a:p>
        </p:txBody>
      </p:sp>
    </p:spTree>
    <p:extLst>
      <p:ext uri="{BB962C8B-B14F-4D97-AF65-F5344CB8AC3E}">
        <p14:creationId xmlns:p14="http://schemas.microsoft.com/office/powerpoint/2010/main" val="363330525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t>
            </a:r>
            <a:r>
              <a:rPr lang="en-US" altLang="x-none" sz="2000" dirty="0" smtClean="0">
                <a:solidFill>
                  <a:schemeClr val="tx1"/>
                </a:solidFill>
                <a:latin typeface="+mn-lt"/>
                <a:ea typeface="ＭＳ Ｐゴシック" charset="-128"/>
              </a:rPr>
              <a:t>and protection </a:t>
            </a: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of </a:t>
            </a:r>
            <a:r>
              <a:rPr lang="en-US" altLang="x-none" sz="2000" dirty="0">
                <a:solidFill>
                  <a:schemeClr val="tx1"/>
                </a:solidFill>
                <a:latin typeface="+mn-lt"/>
                <a:ea typeface="ＭＳ Ｐゴシック" charset="-128"/>
              </a:rPr>
              <a:t>personally identifiable information </a:t>
            </a:r>
            <a:r>
              <a:rPr lang="en-US" altLang="x-none" sz="2000" dirty="0" smtClean="0">
                <a:solidFill>
                  <a:schemeClr val="tx1"/>
                </a:solidFill>
                <a:latin typeface="+mn-lt"/>
                <a:ea typeface="ＭＳ Ｐゴシック" charset="-128"/>
              </a:rPr>
              <a:t>should be </a:t>
            </a:r>
            <a:r>
              <a:rPr lang="en-US" altLang="x-none" sz="2000" dirty="0">
                <a:solidFill>
                  <a:schemeClr val="tx1"/>
                </a:solidFill>
                <a:latin typeface="+mn-lt"/>
                <a:ea typeface="ＭＳ Ｐゴシック" charset="-128"/>
              </a:rPr>
              <a:t>developed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and </a:t>
            </a:r>
            <a:r>
              <a:rPr lang="en-US" altLang="x-none" sz="2000" dirty="0">
                <a:solidFill>
                  <a:schemeClr val="tx1"/>
                </a:solidFill>
                <a:latin typeface="+mn-lt"/>
                <a:ea typeface="ＭＳ Ｐゴシック" charset="-128"/>
              </a:rPr>
              <a:t>implemented. This policy should be communicated to all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persons </a:t>
            </a:r>
            <a:r>
              <a:rPr lang="en-US" altLang="x-none" sz="2000" dirty="0">
                <a:solidFill>
                  <a:schemeClr val="tx1"/>
                </a:solidFill>
                <a:latin typeface="+mn-lt"/>
                <a:ea typeface="ＭＳ Ｐゴシック" charset="-128"/>
              </a:rPr>
              <a:t>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extLst>
      <p:ext uri="{BB962C8B-B14F-4D97-AF65-F5344CB8AC3E}">
        <p14:creationId xmlns:p14="http://schemas.microsoft.com/office/powerpoint/2010/main" val="313906514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extLst>
      <p:ext uri="{BB962C8B-B14F-4D97-AF65-F5344CB8AC3E}">
        <p14:creationId xmlns:p14="http://schemas.microsoft.com/office/powerpoint/2010/main" val="4007145224"/>
      </p:ext>
    </p:extLst>
  </p:cSld>
  <p:clrMapOvr>
    <a:masterClrMapping/>
  </p:clrMapOvr>
  <p:transition>
    <p:wipe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7848600" cy="5256212"/>
          </a:xfrm>
        </p:spPr>
        <p:txBody>
          <a:bodyPr>
            <a:normAutofit fontScale="92500" lnSpcReduction="20000"/>
          </a:bodyPr>
          <a:lstStyle/>
          <a:p>
            <a:pPr>
              <a:spcAft>
                <a:spcPts val="800"/>
              </a:spcAft>
              <a:buClr>
                <a:schemeClr val="accent6">
                  <a:lumMod val="40000"/>
                  <a:lumOff val="60000"/>
                </a:schemeClr>
              </a:buClr>
              <a:buSzPct val="140000"/>
              <a:buFont typeface="Arial" charset="0"/>
              <a:buChar char="•"/>
              <a:defRPr/>
            </a:pPr>
            <a:r>
              <a:rPr lang="en-US" dirty="0" smtClean="0">
                <a:latin typeface="+mn-lt"/>
              </a:rPr>
              <a:t>Both policy and technical approaches are needed to protect privacy</a:t>
            </a:r>
          </a:p>
          <a:p>
            <a:pPr>
              <a:spcAft>
                <a:spcPts val="800"/>
              </a:spcAft>
              <a:buClr>
                <a:schemeClr val="accent6">
                  <a:lumMod val="40000"/>
                  <a:lumOff val="60000"/>
                </a:schemeClr>
              </a:buClr>
              <a:buSzPct val="140000"/>
              <a:buFont typeface="Arial" charset="0"/>
              <a:buChar char="•"/>
              <a:defRPr/>
            </a:pPr>
            <a:r>
              <a:rPr lang="en-US" dirty="0" smtClean="0">
                <a:latin typeface="+mn-lt"/>
              </a:rPr>
              <a:t>In terms of technical approaches, the requirements for privacy protection for data stored on information systems can be addresses in part using the technical mechanisms developed for database security</a:t>
            </a:r>
          </a:p>
          <a:p>
            <a:pPr>
              <a:spcAft>
                <a:spcPts val="800"/>
              </a:spcAft>
              <a:buClr>
                <a:schemeClr val="accent6">
                  <a:lumMod val="40000"/>
                  <a:lumOff val="60000"/>
                </a:schemeClr>
              </a:buClr>
              <a:buSzPct val="140000"/>
              <a:buFont typeface="Arial" charset="0"/>
              <a:buChar char="•"/>
              <a:defRPr/>
            </a:pPr>
            <a:r>
              <a:rPr lang="en-US" dirty="0" smtClean="0">
                <a:latin typeface="+mn-lt"/>
              </a:rPr>
              <a:t>With regard to social media sites, technical controls include:</a:t>
            </a:r>
          </a:p>
          <a:p>
            <a:pPr lvl="2">
              <a:buClr>
                <a:schemeClr val="accent6">
                  <a:lumMod val="40000"/>
                  <a:lumOff val="60000"/>
                </a:schemeClr>
              </a:buClr>
              <a:buSzPct val="140000"/>
              <a:buFont typeface="Arial" charset="0"/>
              <a:buChar char="•"/>
              <a:defRPr/>
            </a:pPr>
            <a:r>
              <a:rPr lang="en-US" dirty="0">
                <a:latin typeface="+mn-lt"/>
              </a:rPr>
              <a:t>T</a:t>
            </a:r>
            <a:r>
              <a:rPr lang="en-US" dirty="0" smtClean="0">
                <a:latin typeface="+mn-lt"/>
              </a:rPr>
              <a:t>he provision of suitable privacy settings to manage who can view data on individuals</a:t>
            </a:r>
          </a:p>
          <a:p>
            <a:pPr lvl="2">
              <a:buClr>
                <a:schemeClr val="accent6">
                  <a:lumMod val="40000"/>
                  <a:lumOff val="60000"/>
                </a:schemeClr>
              </a:buClr>
              <a:buSzPct val="140000"/>
              <a:buFont typeface="Arial" charset="0"/>
              <a:buChar char="•"/>
              <a:defRPr/>
            </a:pPr>
            <a:r>
              <a:rPr lang="en-US" dirty="0" smtClean="0">
                <a:latin typeface="+mn-lt"/>
              </a:rPr>
              <a:t>Notification when one individual is referenced or tagged in another’s content</a:t>
            </a:r>
          </a:p>
          <a:p>
            <a:pPr lvl="2">
              <a:spcAft>
                <a:spcPts val="800"/>
              </a:spcAft>
              <a:buClr>
                <a:schemeClr val="accent6">
                  <a:lumMod val="40000"/>
                  <a:lumOff val="60000"/>
                </a:schemeClr>
              </a:buClr>
              <a:buSzPct val="140000"/>
              <a:buFont typeface="Arial" charset="0"/>
              <a:buChar char="•"/>
              <a:defRPr/>
            </a:pPr>
            <a:r>
              <a:rPr lang="en-US" dirty="0" smtClean="0">
                <a:latin typeface="+mn-lt"/>
              </a:rPr>
              <a:t>Although social media sites include some form of these controls, they are constantly changing, causing frustration for users who are trying to keep up with these mechanisms</a:t>
            </a:r>
          </a:p>
          <a:p>
            <a:pPr marL="342900" lvl="2" indent="-342900">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extLst>
      <p:ext uri="{BB962C8B-B14F-4D97-AF65-F5344CB8AC3E}">
        <p14:creationId xmlns:p14="http://schemas.microsoft.com/office/powerpoint/2010/main" val="1851183331"/>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accent6">
                    <a:lumMod val="40000"/>
                    <a:lumOff val="60000"/>
                  </a:schemeClr>
                </a:solidFill>
              </a:rPr>
              <a:t>Data Privacy</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4997450"/>
          </a:xfrm>
        </p:spPr>
        <p:txBody>
          <a:bodyPr>
            <a:normAutofit fontScale="92500" lnSpcReduction="10000"/>
          </a:bodyPr>
          <a:lstStyle/>
          <a:p>
            <a:pPr>
              <a:buClr>
                <a:schemeClr val="accent6">
                  <a:lumMod val="60000"/>
                  <a:lumOff val="40000"/>
                </a:schemeClr>
              </a:buClr>
              <a:buSzPct val="140000"/>
              <a:buFont typeface="Arial" charset="0"/>
              <a:buChar char="•"/>
              <a:defRPr/>
            </a:pPr>
            <a:r>
              <a:rPr lang="en-US" sz="2000" dirty="0" smtClean="0">
                <a:latin typeface="+mn-lt"/>
              </a:rPr>
              <a:t>In terms of policy, guidelines are needed to manage the use and reuse of big data, ensuring suitable constraints are imposed in order to preserve privacy</a:t>
            </a:r>
          </a:p>
          <a:p>
            <a:pPr lvl="2">
              <a:buClr>
                <a:schemeClr val="accent6">
                  <a:lumMod val="60000"/>
                  <a:lumOff val="40000"/>
                </a:schemeClr>
              </a:buClr>
              <a:buSzPct val="140000"/>
              <a:buFont typeface="Arial" charset="0"/>
              <a:buChar char="•"/>
              <a:defRPr/>
            </a:pPr>
            <a:r>
              <a:rPr lang="en-US" dirty="0" smtClean="0">
                <a:latin typeface="+mn-lt"/>
              </a:rPr>
              <a:t>Consent</a:t>
            </a:r>
          </a:p>
          <a:p>
            <a:pPr lvl="4">
              <a:buClr>
                <a:schemeClr val="accent6">
                  <a:lumMod val="60000"/>
                  <a:lumOff val="40000"/>
                </a:schemeClr>
              </a:buClr>
              <a:buSzPct val="140000"/>
              <a:buFont typeface="Arial" charset="0"/>
              <a:buChar char="•"/>
              <a:defRPr/>
            </a:pPr>
            <a:r>
              <a:rPr lang="en-US" dirty="0" smtClean="0">
                <a:latin typeface="+mn-lt"/>
              </a:rPr>
              <a:t>Ensuring participants can make informed decisions about their participation in the research</a:t>
            </a:r>
          </a:p>
          <a:p>
            <a:pPr lvl="2">
              <a:buClr>
                <a:schemeClr val="accent6">
                  <a:lumMod val="60000"/>
                  <a:lumOff val="40000"/>
                </a:schemeClr>
              </a:buClr>
              <a:buSzPct val="140000"/>
              <a:buFont typeface="Arial" charset="0"/>
              <a:buChar char="•"/>
              <a:defRPr/>
            </a:pPr>
            <a:r>
              <a:rPr lang="en-US" dirty="0" smtClean="0">
                <a:latin typeface="+mn-lt"/>
              </a:rPr>
              <a:t>Privacy and confidentiality</a:t>
            </a:r>
          </a:p>
          <a:p>
            <a:pPr lvl="4">
              <a:buClr>
                <a:schemeClr val="accent6">
                  <a:lumMod val="60000"/>
                  <a:lumOff val="40000"/>
                </a:schemeClr>
              </a:buClr>
              <a:buSzPct val="140000"/>
              <a:buFont typeface="Arial" charset="0"/>
              <a:buChar char="•"/>
              <a:defRPr/>
            </a:pPr>
            <a:r>
              <a:rPr lang="en-US" dirty="0" smtClean="0">
                <a:latin typeface="+mn-lt"/>
              </a:rPr>
              <a:t>Privacy is the control that individuals have over who can access their personal information</a:t>
            </a:r>
          </a:p>
          <a:p>
            <a:pPr lvl="4">
              <a:buClr>
                <a:schemeClr val="accent6">
                  <a:lumMod val="60000"/>
                  <a:lumOff val="40000"/>
                </a:schemeClr>
              </a:buClr>
              <a:buSzPct val="140000"/>
              <a:buFont typeface="Arial" charset="0"/>
              <a:buChar char="•"/>
              <a:defRPr/>
            </a:pPr>
            <a:r>
              <a:rPr lang="en-US" dirty="0" smtClean="0">
                <a:latin typeface="+mn-lt"/>
              </a:rPr>
              <a:t>Confidentiality is the principle that only authorized persons should have access to information</a:t>
            </a:r>
          </a:p>
          <a:p>
            <a:pPr lvl="2">
              <a:buClr>
                <a:schemeClr val="accent6">
                  <a:lumMod val="60000"/>
                  <a:lumOff val="40000"/>
                </a:schemeClr>
              </a:buClr>
              <a:buSzPct val="140000"/>
              <a:buFont typeface="Arial" charset="0"/>
              <a:buChar char="•"/>
              <a:defRPr/>
            </a:pPr>
            <a:r>
              <a:rPr lang="en-US" dirty="0" smtClean="0">
                <a:latin typeface="+mn-lt"/>
              </a:rPr>
              <a:t>Ownership and authorship</a:t>
            </a:r>
          </a:p>
          <a:p>
            <a:pPr lvl="4">
              <a:buClr>
                <a:schemeClr val="accent6">
                  <a:lumMod val="60000"/>
                  <a:lumOff val="40000"/>
                </a:schemeClr>
              </a:buClr>
              <a:buSzPct val="140000"/>
              <a:buFont typeface="Arial" charset="0"/>
              <a:buChar char="•"/>
              <a:defRPr/>
            </a:pPr>
            <a:r>
              <a:rPr lang="en-US" dirty="0" smtClean="0">
                <a:latin typeface="+mn-lt"/>
              </a:rPr>
              <a:t>Addresses who has responsibility for the data, and at what point does an individual give up their right to control their personal data</a:t>
            </a:r>
          </a:p>
          <a:p>
            <a:pPr lvl="2">
              <a:buClr>
                <a:schemeClr val="accent6">
                  <a:lumMod val="60000"/>
                  <a:lumOff val="40000"/>
                </a:schemeClr>
              </a:buClr>
              <a:buSzPct val="140000"/>
              <a:buFont typeface="Arial" charset="0"/>
              <a:buChar char="•"/>
              <a:defRPr/>
            </a:pPr>
            <a:r>
              <a:rPr lang="en-US" dirty="0" smtClean="0">
                <a:latin typeface="+mn-lt"/>
              </a:rPr>
              <a:t>Data sharing </a:t>
            </a:r>
            <a:r>
              <a:rPr lang="mr-IN" dirty="0" smtClean="0">
                <a:latin typeface="+mn-lt"/>
              </a:rPr>
              <a:t>–</a:t>
            </a:r>
            <a:r>
              <a:rPr lang="en-US" dirty="0" smtClean="0">
                <a:latin typeface="+mn-lt"/>
              </a:rPr>
              <a:t> assessing the social benefits of research</a:t>
            </a:r>
          </a:p>
          <a:p>
            <a:pPr lvl="4">
              <a:buClr>
                <a:schemeClr val="accent6">
                  <a:lumMod val="60000"/>
                  <a:lumOff val="40000"/>
                </a:schemeClr>
              </a:buClr>
              <a:buSzPct val="140000"/>
              <a:buFont typeface="Arial" charset="0"/>
              <a:buChar char="•"/>
              <a:defRPr/>
            </a:pPr>
            <a:r>
              <a:rPr lang="en-US" dirty="0" smtClean="0">
                <a:latin typeface="+mn-lt"/>
              </a:rPr>
              <a:t>The social benefits that result from data matching and reuse of data from one source or research project in another</a:t>
            </a:r>
          </a:p>
          <a:p>
            <a:pPr lvl="2">
              <a:buClr>
                <a:schemeClr val="accent6">
                  <a:lumMod val="60000"/>
                  <a:lumOff val="40000"/>
                </a:schemeClr>
              </a:buClr>
              <a:buSzPct val="140000"/>
              <a:buFont typeface="Arial" charset="0"/>
              <a:buChar char="•"/>
              <a:defRPr/>
            </a:pPr>
            <a:r>
              <a:rPr lang="en-US" dirty="0" smtClean="0">
                <a:latin typeface="+mn-lt"/>
              </a:rPr>
              <a:t>Governance and custodianship</a:t>
            </a:r>
          </a:p>
          <a:p>
            <a:pPr lvl="4">
              <a:buClr>
                <a:schemeClr val="accent6">
                  <a:lumMod val="60000"/>
                  <a:lumOff val="40000"/>
                </a:schemeClr>
              </a:buClr>
              <a:buSzPct val="140000"/>
              <a:buFont typeface="Arial" charset="0"/>
              <a:buChar char="•"/>
              <a:defRPr/>
            </a:pPr>
            <a:r>
              <a:rPr lang="en-US" dirty="0" smtClean="0">
                <a:latin typeface="+mn-lt"/>
              </a:rPr>
              <a:t>Oversight and implementation of the management, organization, access, and preservation of digital data</a:t>
            </a:r>
          </a:p>
        </p:txBody>
      </p:sp>
    </p:spTree>
    <p:extLst>
      <p:ext uri="{BB962C8B-B14F-4D97-AF65-F5344CB8AC3E}">
        <p14:creationId xmlns:p14="http://schemas.microsoft.com/office/powerpoint/2010/main" val="81338848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t>
            </a:r>
            <a:r>
              <a:rPr lang="en-US" sz="2400" dirty="0" smtClean="0">
                <a:solidFill>
                  <a:schemeClr val="tx1">
                    <a:lumMod val="50000"/>
                    <a:lumOff val="50000"/>
                  </a:schemeClr>
                </a:solidFill>
                <a:latin typeface="+mn-lt"/>
              </a:rPr>
              <a:t>any </a:t>
            </a:r>
            <a:r>
              <a:rPr lang="en-US" sz="2400" dirty="0">
                <a:solidFill>
                  <a:schemeClr val="tx1">
                    <a:lumMod val="50000"/>
                    <a:lumOff val="50000"/>
                  </a:schemeClr>
                </a:solidFill>
                <a:latin typeface="+mn-lt"/>
              </a:rPr>
              <a:t>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t>
            </a:r>
            <a:r>
              <a:rPr lang="en-US" sz="2400" dirty="0" smtClean="0">
                <a:solidFill>
                  <a:schemeClr val="tx1">
                    <a:lumMod val="50000"/>
                    <a:lumOff val="50000"/>
                  </a:schemeClr>
                </a:solidFill>
                <a:latin typeface="+mn-lt"/>
              </a:rPr>
              <a:t>asic </a:t>
            </a:r>
            <a:r>
              <a:rPr lang="en-US" sz="2400" dirty="0">
                <a:solidFill>
                  <a:schemeClr val="tx1">
                    <a:lumMod val="50000"/>
                    <a:lumOff val="50000"/>
                  </a:schemeClr>
                </a:solidFill>
                <a:latin typeface="+mn-lt"/>
              </a:rPr>
              <a:t>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smtClean="0">
                <a:latin typeface="+mn-lt"/>
              </a:rPr>
              <a:t>Unique </a:t>
            </a:r>
            <a:r>
              <a:rPr lang="en-US" sz="1800" dirty="0">
                <a:latin typeface="+mn-lt"/>
              </a:rPr>
              <a:t>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Scale </a:t>
            </a:r>
            <a:r>
              <a:rPr lang="en-US" sz="1800" dirty="0">
                <a:latin typeface="+mn-lt"/>
              </a:rPr>
              <a:t>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Creation </a:t>
            </a:r>
            <a:r>
              <a:rPr lang="en-US" sz="1800" dirty="0">
                <a:latin typeface="+mn-lt"/>
              </a:rPr>
              <a:t>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168650" cy="4824412"/>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extLst>
      <p:ext uri="{BB962C8B-B14F-4D97-AF65-F5344CB8AC3E}">
        <p14:creationId xmlns:p14="http://schemas.microsoft.com/office/powerpoint/2010/main" val="261670240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5" y="260350"/>
            <a:ext cx="6292850" cy="6419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964130"/>
      </p:ext>
    </p:extLst>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extLst>
      <p:ext uri="{BB962C8B-B14F-4D97-AF65-F5344CB8AC3E}">
        <p14:creationId xmlns:p14="http://schemas.microsoft.com/office/powerpoint/2010/main" val="313708369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5"/>
            <a:ext cx="8229600" cy="5013325"/>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a:t>
            </a:r>
            <a:r>
              <a:rPr lang="en-US" altLang="x-none" dirty="0" smtClean="0">
                <a:effectLst>
                  <a:outerShdw blurRad="38100" dist="38100" dir="2700000" algn="tl">
                    <a:srgbClr val="000000"/>
                  </a:outerShdw>
                </a:effectLst>
                <a:ea typeface="ＭＳ Ｐゴシック" charset="-128"/>
              </a:rPr>
              <a:t>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smtClean="0">
                <a:effectLst>
                  <a:outerShdw blurRad="38100" dist="38100" dir="2700000" algn="tl">
                    <a:srgbClr val="000000"/>
                  </a:outerShdw>
                </a:effectLst>
                <a:ea typeface="ＭＳ Ｐゴシック" charset="-128"/>
              </a:rPr>
              <a:t>“</a:t>
            </a:r>
            <a:r>
              <a:rPr lang="en-US" altLang="ja-JP" sz="1500" dirty="0" smtClean="0">
                <a:effectLst>
                  <a:outerShdw blurRad="38100" dist="38100" dir="2700000" algn="tl">
                    <a:srgbClr val="000000"/>
                  </a:outerShdw>
                </a:effectLst>
                <a:ea typeface="ＭＳ Ｐゴシック" charset="-128"/>
              </a:rPr>
              <a:t>Blowing the whistle</a:t>
            </a:r>
            <a:r>
              <a:rPr lang="en-US" altLang="en-US" sz="1500" dirty="0" smtClean="0">
                <a:effectLst>
                  <a:outerShdw blurRad="38100" dist="38100" dir="2700000" algn="tl">
                    <a:srgbClr val="000000"/>
                  </a:outerShdw>
                </a:effectLst>
                <a:ea typeface="ＭＳ Ｐゴシック" charset="-128"/>
              </a:rPr>
              <a:t>”</a:t>
            </a:r>
            <a:endParaRPr lang="en-US" altLang="ja-JP" sz="1500" dirty="0" smtClean="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Expose a situation that can harm the public or a company</a:t>
            </a:r>
            <a:r>
              <a:rPr lang="en-US" altLang="en-US" sz="1500" dirty="0" smtClean="0">
                <a:effectLst>
                  <a:outerShdw blurRad="38100" dist="38100" dir="2700000" algn="tl">
                    <a:srgbClr val="000000"/>
                  </a:outerShdw>
                </a:effectLst>
                <a:ea typeface="ＭＳ Ｐゴシック" charset="-128"/>
              </a:rPr>
              <a:t>’</a:t>
            </a:r>
            <a:r>
              <a:rPr lang="en-US" altLang="x-none" sz="1500" dirty="0" smtClean="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Potential conflict of interest</a:t>
            </a:r>
            <a:endParaRPr lang="en-US" altLang="x-none" dirty="0" smtClean="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Organizations </a:t>
            </a:r>
            <a:r>
              <a:rPr lang="en-US" altLang="x-none" dirty="0">
                <a:effectLst>
                  <a:outerShdw blurRad="38100" dist="38100" dir="2700000" algn="tl">
                    <a:srgbClr val="000000"/>
                  </a:outerShdw>
                </a:effectLst>
                <a:ea typeface="ＭＳ Ｐゴシック" charset="-128"/>
              </a:rPr>
              <a:t>have a duty to provide alternative, less extreme opportunities for the </a:t>
            </a:r>
            <a:r>
              <a:rPr lang="en-US" altLang="x-none" dirty="0" smtClean="0">
                <a:effectLst>
                  <a:outerShdw blurRad="38100" dist="38100" dir="2700000" algn="tl">
                    <a:srgbClr val="000000"/>
                  </a:outerShdw>
                </a:effectLst>
                <a:ea typeface="ＭＳ Ｐゴシック" charset="-128"/>
              </a:rPr>
              <a:t>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smtClean="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Professional </a:t>
            </a:r>
            <a:r>
              <a:rPr lang="en-US" altLang="x-none" dirty="0">
                <a:effectLst>
                  <a:outerShdw blurRad="38100" dist="38100" dir="2700000" algn="tl">
                    <a:srgbClr val="000000"/>
                  </a:outerShdw>
                </a:effectLst>
                <a:ea typeface="ＭＳ Ｐゴシック" charset="-128"/>
              </a:rPr>
              <a:t>societies should provide a mechanism whereby society members can get advice on how to </a:t>
            </a:r>
            <a:r>
              <a:rPr lang="en-US" altLang="x-none" dirty="0" smtClean="0">
                <a:effectLst>
                  <a:outerShdw blurRad="38100" dist="38100" dir="2700000" algn="tl">
                    <a:srgbClr val="000000"/>
                  </a:outerShdw>
                </a:effectLst>
                <a:ea typeface="ＭＳ Ｐゴシック" charset="-128"/>
              </a:rPr>
              <a:t>proceed</a:t>
            </a:r>
            <a:endParaRPr lang="en-US" altLang="x-none" dirty="0">
              <a:effectLst>
                <a:outerShdw blurRad="38100" dist="38100" dir="2700000" algn="tl">
                  <a:srgbClr val="000000"/>
                </a:outerShdw>
              </a:effectLst>
              <a:ea typeface="ＭＳ Ｐゴシック" charset="-128"/>
            </a:endParaRP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extLst>
      <p:ext uri="{BB962C8B-B14F-4D97-AF65-F5344CB8AC3E}">
        <p14:creationId xmlns:p14="http://schemas.microsoft.com/office/powerpoint/2010/main" val="152082967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0" y="0"/>
            <a:ext cx="9144000" cy="1196752"/>
          </a:xfrm>
        </p:spPr>
        <p:txBody>
          <a:bodyPr/>
          <a:lstStyle/>
          <a:p>
            <a:r>
              <a:rPr lang="en-US" dirty="0">
                <a:ln w="18415" cmpd="sng">
                  <a:noFill/>
                  <a:prstDash val="solid"/>
                </a:ln>
                <a:solidFill>
                  <a:schemeClr val="accent6">
                    <a:lumMod val="40000"/>
                    <a:lumOff val="60000"/>
                  </a:schemeClr>
                </a:solidFill>
                <a:effectLst/>
              </a:rPr>
              <a:t>IT Security Management</a:t>
            </a:r>
            <a:endParaRPr lang="en-US" dirty="0">
              <a:ln w="18415" cmpd="sng">
                <a:noFill/>
                <a:prstDash val="solid"/>
              </a:ln>
              <a:solidFill>
                <a:schemeClr val="accent6">
                  <a:lumMod val="40000"/>
                  <a:lumOff val="60000"/>
                </a:schemeClr>
              </a:solidFill>
              <a:effectLst/>
              <a:latin typeface="Times" pitchFamily="-109"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05965191"/>
              </p:ext>
            </p:extLst>
          </p:nvPr>
        </p:nvGraphicFramePr>
        <p:xfrm>
          <a:off x="0" y="1524000"/>
          <a:ext cx="9144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26269"/>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33959"/>
      </p:ext>
    </p:ext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996774"/>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31626"/>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All </a:t>
            </a:r>
            <a:r>
              <a:rPr lang="en-US" dirty="0">
                <a:solidFill>
                  <a:schemeClr val="tx1">
                    <a:lumMod val="50000"/>
                    <a:lumOff val="50000"/>
                  </a:schemeClr>
                </a:solidFill>
                <a:latin typeface="+mn-lt"/>
              </a:rPr>
              <a:t>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Do </a:t>
            </a:r>
            <a:r>
              <a:rPr lang="en-US" dirty="0">
                <a:solidFill>
                  <a:schemeClr val="tx1">
                    <a:lumMod val="50000"/>
                    <a:lumOff val="50000"/>
                  </a:schemeClr>
                </a:solidFill>
                <a:latin typeface="+mn-lt"/>
              </a:rPr>
              <a:t>not fully reflect the unique ethical problems related to the development and use of computer and </a:t>
            </a:r>
            <a:r>
              <a:rPr lang="en-US" dirty="0" smtClean="0">
                <a:solidFill>
                  <a:schemeClr val="tx1">
                    <a:lumMod val="50000"/>
                    <a:lumOff val="50000"/>
                  </a:schemeClr>
                </a:solidFill>
                <a:latin typeface="+mn-lt"/>
              </a:rPr>
              <a:t>IT </a:t>
            </a:r>
            <a:r>
              <a:rPr lang="en-US" dirty="0">
                <a:solidFill>
                  <a:schemeClr val="tx1">
                    <a:lumMod val="50000"/>
                    <a:lumOff val="50000"/>
                  </a:schemeClr>
                </a:solidFill>
                <a:latin typeface="+mn-lt"/>
              </a:rPr>
              <a:t>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Common </a:t>
            </a:r>
            <a:r>
              <a:rPr lang="en-US" dirty="0">
                <a:solidFill>
                  <a:schemeClr val="tx1">
                    <a:lumMod val="50000"/>
                    <a:lumOff val="50000"/>
                  </a:schemeClr>
                </a:solidFill>
                <a:latin typeface="+mn-lt"/>
              </a:rPr>
              <a:t>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Dignity </a:t>
            </a:r>
            <a:r>
              <a:rPr lang="en-US" sz="1900" dirty="0">
                <a:solidFill>
                  <a:schemeClr val="tx1">
                    <a:lumMod val="50000"/>
                    <a:lumOff val="50000"/>
                  </a:schemeClr>
                </a:solidFill>
                <a:latin typeface="+mn-lt"/>
              </a:rPr>
              <a:t>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Personal </a:t>
            </a:r>
            <a:r>
              <a:rPr lang="en-US" sz="1900" dirty="0">
                <a:solidFill>
                  <a:schemeClr val="tx1">
                    <a:lumMod val="50000"/>
                    <a:lumOff val="50000"/>
                  </a:schemeClr>
                </a:solidFill>
                <a:latin typeface="+mn-lt"/>
              </a:rPr>
              <a:t>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Responsibility </a:t>
            </a:r>
            <a:r>
              <a:rPr lang="en-US" sz="1900" dirty="0">
                <a:solidFill>
                  <a:schemeClr val="tx1">
                    <a:lumMod val="50000"/>
                    <a:lumOff val="50000"/>
                  </a:schemeClr>
                </a:solidFill>
                <a:latin typeface="+mn-lt"/>
              </a:rPr>
              <a:t>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Confidentiality </a:t>
            </a:r>
            <a:r>
              <a:rPr lang="en-US" sz="1900" dirty="0">
                <a:solidFill>
                  <a:schemeClr val="tx1">
                    <a:lumMod val="50000"/>
                    <a:lumOff val="50000"/>
                  </a:schemeClr>
                </a:solidFill>
                <a:latin typeface="+mn-lt"/>
              </a:rPr>
              <a:t>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Public </a:t>
            </a:r>
            <a:r>
              <a:rPr lang="en-US" sz="1900" dirty="0">
                <a:solidFill>
                  <a:schemeClr val="tx1">
                    <a:lumMod val="50000"/>
                    <a:lumOff val="50000"/>
                  </a:schemeClr>
                </a:solidFill>
                <a:latin typeface="+mn-lt"/>
              </a:rPr>
              <a:t>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Participation </a:t>
            </a:r>
            <a:r>
              <a:rPr lang="en-US" sz="1900" dirty="0">
                <a:solidFill>
                  <a:schemeClr val="tx1">
                    <a:lumMod val="50000"/>
                    <a:lumOff val="50000"/>
                  </a:schemeClr>
                </a:solidFill>
                <a:latin typeface="+mn-lt"/>
              </a:rPr>
              <a:t>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The </a:t>
            </a:r>
            <a:r>
              <a:rPr lang="en-US" sz="1900" dirty="0">
                <a:solidFill>
                  <a:schemeClr val="tx1">
                    <a:lumMod val="50000"/>
                    <a:lumOff val="50000"/>
                  </a:schemeClr>
                </a:solidFill>
                <a:latin typeface="+mn-lt"/>
              </a:rPr>
              <a:t>notion that public knowledge and access to technology is equivalent to social power</a:t>
            </a:r>
          </a:p>
        </p:txBody>
      </p:sp>
    </p:spTree>
    <p:extLst>
      <p:ext uri="{BB962C8B-B14F-4D97-AF65-F5344CB8AC3E}">
        <p14:creationId xmlns:p14="http://schemas.microsoft.com/office/powerpoint/2010/main" val="1733995121"/>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smtClean="0">
                <a:solidFill>
                  <a:schemeClr val="tx1">
                    <a:lumMod val="50000"/>
                    <a:lumOff val="50000"/>
                  </a:schemeClr>
                </a:solidFill>
                <a:latin typeface="+mn-lt"/>
              </a:rPr>
              <a:t>Collaborative </a:t>
            </a:r>
            <a:r>
              <a:rPr lang="en-US" sz="2600" dirty="0">
                <a:solidFill>
                  <a:schemeClr val="tx1">
                    <a:lumMod val="50000"/>
                    <a:lumOff val="50000"/>
                  </a:schemeClr>
                </a:solidFill>
                <a:latin typeface="+mn-lt"/>
              </a:rPr>
              <a:t>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a:t>
            </a:r>
            <a:r>
              <a:rPr lang="en-AU" sz="2100" dirty="0" smtClean="0">
                <a:solidFill>
                  <a:schemeClr val="tx1">
                    <a:lumMod val="50000"/>
                    <a:lumOff val="50000"/>
                  </a:schemeClr>
                </a:solidFill>
                <a:latin typeface="+mn-lt"/>
              </a:rPr>
              <a:t>executing computer </a:t>
            </a:r>
            <a:r>
              <a:rPr lang="en-AU" sz="2100" dirty="0">
                <a:solidFill>
                  <a:schemeClr val="tx1">
                    <a:lumMod val="50000"/>
                    <a:lumOff val="50000"/>
                  </a:schemeClr>
                </a:solidFill>
                <a:latin typeface="+mn-lt"/>
              </a:rPr>
              <a:t>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extLst>
      <p:ext uri="{BB962C8B-B14F-4D97-AF65-F5344CB8AC3E}">
        <p14:creationId xmlns:p14="http://schemas.microsoft.com/office/powerpoint/2010/main" val="2700160530"/>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mn-lt"/>
                <a:ea typeface="ＭＳ Ｐゴシック" charset="-128"/>
              </a:rPr>
              <a:t>’</a:t>
            </a:r>
            <a:r>
              <a:rPr lang="en-US" altLang="x-none" sz="1600" dirty="0">
                <a:latin typeface="+mn-lt"/>
                <a:ea typeface="ＭＳ Ｐゴシック" charset="-128"/>
              </a:rPr>
              <a:t>s responsibility includes being answerable for the behaviors of the artifact and for the artifact</a:t>
            </a:r>
            <a:r>
              <a:rPr lang="en-US" altLang="en-US" sz="1600" dirty="0">
                <a:latin typeface="+mn-lt"/>
                <a:ea typeface="ＭＳ Ｐゴシック" charset="-128"/>
              </a:rPr>
              <a:t>’</a:t>
            </a:r>
            <a:r>
              <a:rPr lang="en-US" altLang="x-none" sz="1600" dirty="0">
                <a:latin typeface="+mn-lt"/>
                <a:ea typeface="ＭＳ Ｐゴシック" charset="-128"/>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design, develop, deploy, promote, or evaluate a computing artifact should not explicitly or implicitly deceive users about the artifact or its foreseeable effects, or about the sociotechnical systems in which the artifact is embedded.</a:t>
            </a:r>
          </a:p>
        </p:txBody>
      </p:sp>
    </p:spTree>
    <p:extLst>
      <p:ext uri="{BB962C8B-B14F-4D97-AF65-F5344CB8AC3E}">
        <p14:creationId xmlns:p14="http://schemas.microsoft.com/office/powerpoint/2010/main" val="2620624381"/>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smtClean="0">
                <a:solidFill>
                  <a:schemeClr val="tx1">
                    <a:lumMod val="50000"/>
                    <a:lumOff val="50000"/>
                  </a:schemeClr>
                </a:solidFill>
                <a:latin typeface="+mn-lt"/>
                <a:ea typeface="+mn-ea"/>
              </a:rPr>
              <a:t>Privacy, data surveillance, big data, and social media</a:t>
            </a:r>
            <a:endParaRPr lang="en-AU" dirty="0">
              <a:solidFill>
                <a:schemeClr val="tx1">
                  <a:lumMod val="50000"/>
                  <a:lumOff val="50000"/>
                </a:schemeClr>
              </a:solidFill>
              <a:latin typeface="+mn-lt"/>
              <a:ea typeface="+mn-ea"/>
            </a:endParaRP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a:t>
            </a:r>
            <a:r>
              <a:rPr lang="en-AU" smtClean="0">
                <a:solidFill>
                  <a:schemeClr val="tx1">
                    <a:lumMod val="50000"/>
                    <a:lumOff val="50000"/>
                  </a:schemeClr>
                </a:solidFill>
                <a:latin typeface="+mn-lt"/>
                <a:ea typeface="+mn-ea"/>
              </a:rPr>
              <a:t>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a:t>
            </a:r>
            <a:r>
              <a:rPr lang="en-US" dirty="0" smtClean="0">
                <a:solidFill>
                  <a:schemeClr val="tx1">
                    <a:lumMod val="50000"/>
                    <a:lumOff val="50000"/>
                  </a:schemeClr>
                </a:solidFill>
                <a:latin typeface="+mn-lt"/>
                <a:ea typeface="+mn-ea"/>
              </a:rPr>
              <a:t>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rights management</a:t>
            </a:r>
            <a:endParaRPr lang="en-US" dirty="0">
              <a:solidFill>
                <a:schemeClr val="tx1">
                  <a:lumMod val="50000"/>
                  <a:lumOff val="50000"/>
                </a:schemeClr>
              </a:solidFill>
              <a:latin typeface="+mn-lt"/>
              <a:ea typeface="+mn-ea"/>
            </a:endParaRPr>
          </a:p>
        </p:txBody>
      </p:sp>
    </p:spTree>
    <p:extLst>
      <p:ext uri="{BB962C8B-B14F-4D97-AF65-F5344CB8AC3E}">
        <p14:creationId xmlns:p14="http://schemas.microsoft.com/office/powerpoint/2010/main" val="4653242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10727" b="1818"/>
          <a:stretch/>
        </p:blipFill>
        <p:spPr>
          <a:xfrm>
            <a:off x="1547664" y="139321"/>
            <a:ext cx="5815616" cy="6581844"/>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6070" b="23628"/>
          <a:stretch/>
        </p:blipFill>
        <p:spPr>
          <a:xfrm>
            <a:off x="611559" y="260648"/>
            <a:ext cx="8105425" cy="6325331"/>
          </a:xfrm>
          <a:prstGeom prst="rect">
            <a:avLst/>
          </a:prstGeom>
          <a:solidFill>
            <a:schemeClr val="tx1"/>
          </a:solidFill>
        </p:spPr>
      </p:pic>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305800" cy="1524000"/>
          </a:xfrm>
        </p:spPr>
        <p:txBody>
          <a:bodyPr>
            <a:normAutofit fontScale="90000"/>
          </a:bodyPr>
          <a:lstStyle/>
          <a:p>
            <a:r>
              <a:rPr lang="en-US" dirty="0">
                <a:ln w="18415" cmpd="sng">
                  <a:noFill/>
                  <a:prstDash val="solid"/>
                </a:ln>
                <a:solidFill>
                  <a:schemeClr val="accent6">
                    <a:lumMod val="40000"/>
                    <a:lumOff val="60000"/>
                  </a:schemeClr>
                </a:solidFill>
                <a:effectLst/>
              </a:rPr>
              <a:t>Organizational Context and Security Policy</a:t>
            </a:r>
          </a:p>
        </p:txBody>
      </p:sp>
      <p:sp>
        <p:nvSpPr>
          <p:cNvPr id="217091" name="Rectangle 3"/>
          <p:cNvSpPr>
            <a:spLocks noGrp="1" noChangeArrowheads="1"/>
          </p:cNvSpPr>
          <p:nvPr>
            <p:ph idx="1"/>
          </p:nvPr>
        </p:nvSpPr>
        <p:spPr>
          <a:xfrm>
            <a:off x="533400" y="2133600"/>
            <a:ext cx="4343400" cy="4994920"/>
          </a:xfrm>
        </p:spPr>
        <p:txBody>
          <a:bodyPr>
            <a:normAutofit/>
          </a:bodyPr>
          <a:lstStyle/>
          <a:p>
            <a:pPr>
              <a:buClr>
                <a:schemeClr val="accent6">
                  <a:lumMod val="60000"/>
                  <a:lumOff val="40000"/>
                </a:schemeClr>
              </a:buClr>
              <a:buSzPct val="140000"/>
              <a:buFont typeface="Arial"/>
              <a:buChar char="•"/>
            </a:pPr>
            <a:r>
              <a:rPr lang="en-US" sz="2800" dirty="0">
                <a:latin typeface="+mn-lt"/>
              </a:rPr>
              <a:t>M</a:t>
            </a:r>
            <a:r>
              <a:rPr lang="en-US" sz="2800" dirty="0" smtClean="0">
                <a:latin typeface="+mn-lt"/>
              </a:rPr>
              <a:t>aintained </a:t>
            </a:r>
            <a:r>
              <a:rPr lang="en-US" sz="2800" dirty="0">
                <a:latin typeface="+mn-lt"/>
              </a:rPr>
              <a:t>and updated regularly</a:t>
            </a:r>
          </a:p>
          <a:p>
            <a:pPr lvl="1">
              <a:buClr>
                <a:schemeClr val="accent6">
                  <a:lumMod val="60000"/>
                  <a:lumOff val="40000"/>
                </a:schemeClr>
              </a:buClr>
              <a:buSzPct val="140000"/>
              <a:buFont typeface="Arial"/>
              <a:buChar char="•"/>
            </a:pPr>
            <a:r>
              <a:rPr lang="en-US" sz="2200" dirty="0">
                <a:latin typeface="+mn-lt"/>
              </a:rPr>
              <a:t>U</a:t>
            </a:r>
            <a:r>
              <a:rPr lang="en-US" sz="2200" dirty="0" smtClean="0">
                <a:latin typeface="+mn-lt"/>
              </a:rPr>
              <a:t>sing </a:t>
            </a:r>
            <a:r>
              <a:rPr lang="en-US" sz="2200" dirty="0">
                <a:latin typeface="+mn-lt"/>
              </a:rPr>
              <a:t>periodic security reviews</a:t>
            </a:r>
          </a:p>
          <a:p>
            <a:pPr lvl="1">
              <a:buClr>
                <a:schemeClr val="accent6">
                  <a:lumMod val="60000"/>
                  <a:lumOff val="40000"/>
                </a:schemeClr>
              </a:buClr>
              <a:buSzPct val="140000"/>
              <a:buFont typeface="Arial"/>
              <a:buChar char="•"/>
            </a:pPr>
            <a:r>
              <a:rPr lang="en-US" sz="2200" dirty="0">
                <a:latin typeface="+mn-lt"/>
              </a:rPr>
              <a:t>R</a:t>
            </a:r>
            <a:r>
              <a:rPr lang="en-US" sz="2200" dirty="0" smtClean="0">
                <a:latin typeface="+mn-lt"/>
              </a:rPr>
              <a:t>eflect </a:t>
            </a:r>
            <a:r>
              <a:rPr lang="en-US" sz="2200" dirty="0">
                <a:latin typeface="+mn-lt"/>
              </a:rPr>
              <a:t>changing </a:t>
            </a:r>
            <a:r>
              <a:rPr lang="en-US" sz="2200" dirty="0" smtClean="0">
                <a:latin typeface="+mn-lt"/>
              </a:rPr>
              <a:t>technical/risk </a:t>
            </a:r>
            <a:r>
              <a:rPr lang="en-US" sz="2200" dirty="0">
                <a:latin typeface="+mn-lt"/>
              </a:rPr>
              <a:t>environments</a:t>
            </a:r>
          </a:p>
          <a:p>
            <a:pPr>
              <a:buClr>
                <a:schemeClr val="accent6">
                  <a:lumMod val="60000"/>
                  <a:lumOff val="40000"/>
                </a:schemeClr>
              </a:buClr>
              <a:buSzPct val="140000"/>
              <a:buFont typeface="Arial"/>
              <a:buChar char="•"/>
            </a:pPr>
            <a:r>
              <a:rPr lang="en-US" sz="2800" dirty="0">
                <a:latin typeface="+mn-lt"/>
              </a:rPr>
              <a:t>E</a:t>
            </a:r>
            <a:r>
              <a:rPr lang="en-US" sz="2800" dirty="0" smtClean="0">
                <a:latin typeface="+mn-lt"/>
              </a:rPr>
              <a:t>xamine </a:t>
            </a:r>
            <a:r>
              <a:rPr lang="en-US" sz="2800" dirty="0">
                <a:latin typeface="+mn-lt"/>
              </a:rPr>
              <a:t>role</a:t>
            </a:r>
            <a:r>
              <a:rPr lang="en-US" sz="2800" dirty="0" smtClean="0">
                <a:latin typeface="+mn-lt"/>
              </a:rPr>
              <a:t> and importance of </a:t>
            </a:r>
            <a:r>
              <a:rPr lang="en-US" sz="2800" dirty="0">
                <a:latin typeface="+mn-lt"/>
              </a:rPr>
              <a:t>IT systems in organization</a:t>
            </a:r>
          </a:p>
        </p:txBody>
      </p:sp>
      <p:graphicFrame>
        <p:nvGraphicFramePr>
          <p:cNvPr id="4" name="Diagram 3"/>
          <p:cNvGraphicFramePr/>
          <p:nvPr>
            <p:extLst>
              <p:ext uri="{D42A27DB-BD31-4B8C-83A1-F6EECF244321}">
                <p14:modId xmlns:p14="http://schemas.microsoft.com/office/powerpoint/2010/main" val="4123574289"/>
              </p:ext>
            </p:extLst>
          </p:nvPr>
        </p:nvGraphicFramePr>
        <p:xfrm>
          <a:off x="5638800" y="2125421"/>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95536" y="116632"/>
            <a:ext cx="8229600" cy="1124744"/>
          </a:xfrm>
        </p:spPr>
        <p:txBody>
          <a:bodyPr/>
          <a:lstStyle/>
          <a:p>
            <a:r>
              <a:rPr lang="en-US" dirty="0">
                <a:ln w="18415" cmpd="sng">
                  <a:noFill/>
                  <a:prstDash val="solid"/>
                </a:ln>
                <a:solidFill>
                  <a:schemeClr val="accent6">
                    <a:lumMod val="40000"/>
                    <a:lumOff val="60000"/>
                  </a:schemeClr>
                </a:solidFill>
                <a:effectLst/>
              </a:rPr>
              <a:t>Security Policy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2999735"/>
              </p:ext>
            </p:extLst>
          </p:nvPr>
        </p:nvGraphicFramePr>
        <p:xfrm>
          <a:off x="179512" y="1628800"/>
          <a:ext cx="8784976"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143000"/>
          </a:xfrm>
        </p:spPr>
        <p:txBody>
          <a:bodyPr/>
          <a:lstStyle/>
          <a:p>
            <a:r>
              <a:rPr lang="en-US" dirty="0">
                <a:solidFill>
                  <a:schemeClr val="accent6">
                    <a:lumMod val="40000"/>
                    <a:lumOff val="60000"/>
                  </a:schemeClr>
                </a:solidFill>
                <a:effectLst>
                  <a:outerShdw blurRad="38100" dist="38100" dir="2700000" algn="tl">
                    <a:srgbClr val="000000">
                      <a:alpha val="43137"/>
                    </a:srgbClr>
                  </a:outerShdw>
                </a:effectLst>
              </a:rPr>
              <a:t>Management Support</a:t>
            </a:r>
          </a:p>
        </p:txBody>
      </p:sp>
      <p:sp>
        <p:nvSpPr>
          <p:cNvPr id="221187" name="Rectangle 3"/>
          <p:cNvSpPr>
            <a:spLocks noGrp="1" noChangeArrowheads="1"/>
          </p:cNvSpPr>
          <p:nvPr>
            <p:ph idx="1"/>
          </p:nvPr>
        </p:nvSpPr>
        <p:spPr>
          <a:xfrm>
            <a:off x="457200" y="1295400"/>
            <a:ext cx="8229600" cy="5410200"/>
          </a:xfrm>
        </p:spPr>
        <p:txBody>
          <a:bodyPr>
            <a:noAutofit/>
          </a:bodyPr>
          <a:lstStyle/>
          <a:p>
            <a:pPr>
              <a:buClr>
                <a:schemeClr val="accent6">
                  <a:lumMod val="60000"/>
                  <a:lumOff val="40000"/>
                </a:schemeClr>
              </a:buClr>
              <a:buSzPct val="140000"/>
              <a:buFont typeface="Arial"/>
              <a:buChar char="•"/>
            </a:pPr>
            <a:r>
              <a:rPr lang="en-US" sz="2600" dirty="0">
                <a:latin typeface="+mn-lt"/>
              </a:rPr>
              <a:t>IT security policy must be supported by senior management</a:t>
            </a:r>
          </a:p>
          <a:p>
            <a:pPr>
              <a:buClr>
                <a:schemeClr val="accent6">
                  <a:lumMod val="60000"/>
                  <a:lumOff val="40000"/>
                </a:schemeClr>
              </a:buClr>
              <a:buSzPct val="140000"/>
              <a:buFont typeface="Arial"/>
              <a:buChar char="•"/>
            </a:pPr>
            <a:r>
              <a:rPr lang="en-US" sz="2600" dirty="0">
                <a:latin typeface="+mn-lt"/>
              </a:rPr>
              <a:t>N</a:t>
            </a:r>
            <a:r>
              <a:rPr lang="en-US" sz="2600" dirty="0" smtClean="0">
                <a:latin typeface="+mn-lt"/>
              </a:rPr>
              <a:t>eed </a:t>
            </a:r>
            <a:r>
              <a:rPr lang="en-US" sz="2600" dirty="0">
                <a:latin typeface="+mn-lt"/>
              </a:rPr>
              <a:t>IT security officer</a:t>
            </a:r>
          </a:p>
          <a:p>
            <a:pPr lvl="1">
              <a:buClr>
                <a:schemeClr val="accent6">
                  <a:lumMod val="60000"/>
                  <a:lumOff val="40000"/>
                </a:schemeClr>
              </a:buClr>
              <a:buSzPct val="140000"/>
              <a:buFont typeface="Arial"/>
              <a:buChar char="•"/>
            </a:pPr>
            <a:r>
              <a:rPr lang="en-US" sz="2000" dirty="0">
                <a:latin typeface="+mn-lt"/>
              </a:rPr>
              <a:t>T</a:t>
            </a:r>
            <a:r>
              <a:rPr lang="en-US" sz="2000" dirty="0" smtClean="0">
                <a:latin typeface="+mn-lt"/>
              </a:rPr>
              <a:t>o </a:t>
            </a:r>
            <a:r>
              <a:rPr lang="en-US" sz="2000" dirty="0">
                <a:latin typeface="+mn-lt"/>
              </a:rPr>
              <a:t>provide consistent overall </a:t>
            </a:r>
            <a:r>
              <a:rPr lang="en-US" sz="2000" dirty="0" smtClean="0">
                <a:latin typeface="+mn-lt"/>
              </a:rPr>
              <a:t>supervision</a:t>
            </a:r>
          </a:p>
          <a:p>
            <a:pPr lvl="1">
              <a:buClr>
                <a:schemeClr val="accent6">
                  <a:lumMod val="60000"/>
                  <a:lumOff val="40000"/>
                </a:schemeClr>
              </a:buClr>
              <a:buSzPct val="140000"/>
              <a:buFont typeface="Arial"/>
              <a:buChar char="•"/>
            </a:pPr>
            <a:r>
              <a:rPr lang="en-US" sz="2000" dirty="0">
                <a:latin typeface="+mn-lt"/>
              </a:rPr>
              <a:t>L</a:t>
            </a:r>
            <a:r>
              <a:rPr lang="en-US" sz="2000" dirty="0" smtClean="0">
                <a:latin typeface="+mn-lt"/>
              </a:rPr>
              <a:t>iaison with senior management</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aintenance of IT security objectives, strategies, policies</a:t>
            </a:r>
          </a:p>
          <a:p>
            <a:pPr lvl="1">
              <a:buClr>
                <a:schemeClr val="accent6">
                  <a:lumMod val="60000"/>
                  <a:lumOff val="40000"/>
                </a:schemeClr>
              </a:buClr>
              <a:buSzPct val="140000"/>
              <a:buFont typeface="Arial"/>
              <a:buChar char="•"/>
            </a:pPr>
            <a:r>
              <a:rPr lang="en-US" sz="2000" dirty="0">
                <a:latin typeface="+mn-lt"/>
              </a:rPr>
              <a:t>H</a:t>
            </a:r>
            <a:r>
              <a:rPr lang="en-US" sz="2000" dirty="0" smtClean="0">
                <a:latin typeface="+mn-lt"/>
              </a:rPr>
              <a:t>andle incidents</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anagement of IT security awareness and training programs</a:t>
            </a:r>
          </a:p>
          <a:p>
            <a:pPr lvl="1">
              <a:buClr>
                <a:schemeClr val="accent6">
                  <a:lumMod val="60000"/>
                  <a:lumOff val="40000"/>
                </a:schemeClr>
              </a:buClr>
              <a:buSzPct val="140000"/>
              <a:buFont typeface="Arial"/>
              <a:buChar char="•"/>
            </a:pPr>
            <a:r>
              <a:rPr lang="en-US" sz="2000" dirty="0">
                <a:latin typeface="+mn-lt"/>
              </a:rPr>
              <a:t>I</a:t>
            </a:r>
            <a:r>
              <a:rPr lang="en-US" sz="2000" dirty="0" smtClean="0">
                <a:latin typeface="+mn-lt"/>
              </a:rPr>
              <a:t>nteraction with IT project security officers</a:t>
            </a:r>
          </a:p>
          <a:p>
            <a:pPr>
              <a:buClr>
                <a:schemeClr val="accent6">
                  <a:lumMod val="60000"/>
                  <a:lumOff val="40000"/>
                </a:schemeClr>
              </a:buClr>
              <a:buSzPct val="140000"/>
              <a:buFont typeface="Arial"/>
              <a:buChar char="•"/>
            </a:pPr>
            <a:r>
              <a:rPr lang="en-US" sz="2600" dirty="0">
                <a:latin typeface="+mn-lt"/>
              </a:rPr>
              <a:t>L</a:t>
            </a:r>
            <a:r>
              <a:rPr lang="en-US" sz="2600" dirty="0" smtClean="0">
                <a:latin typeface="+mn-lt"/>
              </a:rPr>
              <a:t>arge </a:t>
            </a:r>
            <a:r>
              <a:rPr lang="en-US" sz="2600" dirty="0">
                <a:latin typeface="+mn-lt"/>
              </a:rPr>
              <a:t>organizations </a:t>
            </a:r>
            <a:r>
              <a:rPr lang="en-US" sz="2600" dirty="0" smtClean="0">
                <a:latin typeface="+mn-lt"/>
              </a:rPr>
              <a:t>need separate </a:t>
            </a:r>
            <a:r>
              <a:rPr lang="en-US" sz="2600" dirty="0">
                <a:latin typeface="+mn-lt"/>
              </a:rPr>
              <a:t>IT</a:t>
            </a:r>
            <a:r>
              <a:rPr lang="en-US" sz="2600" dirty="0" smtClean="0">
                <a:latin typeface="+mn-lt"/>
              </a:rPr>
              <a:t> project security officers associated with major projects and systems</a:t>
            </a:r>
          </a:p>
          <a:p>
            <a:pPr lvl="1">
              <a:buClr>
                <a:schemeClr val="accent6">
                  <a:lumMod val="60000"/>
                  <a:lumOff val="40000"/>
                </a:schemeClr>
              </a:buClr>
              <a:buSzPct val="140000"/>
              <a:buFont typeface="Arial"/>
              <a:buChar char="•"/>
            </a:pPr>
            <a:r>
              <a:rPr lang="en-US" sz="2000" dirty="0">
                <a:latin typeface="+mn-lt"/>
              </a:rPr>
              <a:t>M</a:t>
            </a:r>
            <a:r>
              <a:rPr lang="en-US" sz="2000" dirty="0" smtClean="0">
                <a:latin typeface="+mn-lt"/>
              </a:rPr>
              <a:t>anage security policies </a:t>
            </a:r>
            <a:r>
              <a:rPr lang="en-US" sz="2000" dirty="0">
                <a:latin typeface="+mn-lt"/>
              </a:rPr>
              <a:t>within their</a:t>
            </a:r>
            <a:r>
              <a:rPr lang="en-US" sz="2000" dirty="0" smtClean="0">
                <a:latin typeface="+mn-lt"/>
              </a:rPr>
              <a:t> area</a:t>
            </a:r>
            <a:endParaRPr lang="en-US" sz="2000" dirty="0">
              <a:latin typeface="+mn-l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18285</TotalTime>
  <Words>12513</Words>
  <Application>Microsoft Office PowerPoint</Application>
  <PresentationFormat>On-screen Show (4:3)</PresentationFormat>
  <Paragraphs>1179</Paragraphs>
  <Slides>47</Slides>
  <Notes>41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9" baseType="lpstr">
      <vt:lpstr>ＭＳ Ｐゴシック</vt:lpstr>
      <vt:lpstr>Arial</vt:lpstr>
      <vt:lpstr>Century Gothic</vt:lpstr>
      <vt:lpstr>Corbel</vt:lpstr>
      <vt:lpstr>Courier New</vt:lpstr>
      <vt:lpstr>Mangal</vt:lpstr>
      <vt:lpstr>Palatino Linotype</vt:lpstr>
      <vt:lpstr>Times</vt:lpstr>
      <vt:lpstr>Times New Roman</vt:lpstr>
      <vt:lpstr>Wingdings</vt:lpstr>
      <vt:lpstr>Executive</vt:lpstr>
      <vt:lpstr>Document</vt:lpstr>
      <vt:lpstr>Chapter 14</vt:lpstr>
      <vt:lpstr>IT Security Management Overview</vt:lpstr>
      <vt:lpstr>PowerPoint Presentation</vt:lpstr>
      <vt:lpstr>IT Security Management</vt:lpstr>
      <vt:lpstr>PowerPoint Presentation</vt:lpstr>
      <vt:lpstr>PowerPoint Presentation</vt:lpstr>
      <vt:lpstr>Organizational Context and Security Policy</vt:lpstr>
      <vt:lpstr>Security Policy</vt:lpstr>
      <vt:lpstr>Management Support</vt:lpstr>
      <vt:lpstr>Security Risk Assessment</vt:lpstr>
      <vt:lpstr>Baseline Approach</vt:lpstr>
      <vt:lpstr>Informal Approach</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Pakistan is Prevention of Electronic Crimes Act, 2016 (“Act”)</vt:lpstr>
      <vt:lpstr>Types of cyber crimes under the Act:</vt:lpstr>
      <vt:lpstr>Types of cyber crimes under the Act:</vt:lpstr>
      <vt:lpstr>Types of cyber crimes under the Act:</vt:lpstr>
      <vt:lpstr>Types of cyber crimes under the Act:</vt:lpstr>
      <vt:lpstr>Types of cyber crimes under the Act:</vt:lpstr>
      <vt:lpstr>Privacy</vt:lpstr>
      <vt:lpstr>European Union (EU)  Directive on Data Protection </vt:lpstr>
      <vt:lpstr>United States Privacy Initiatives</vt:lpstr>
      <vt:lpstr>ISO 27002 states . . .</vt:lpstr>
      <vt:lpstr>Privacy and Data Surveillance</vt:lpstr>
      <vt:lpstr>Privacy Protection</vt:lpstr>
      <vt:lpstr>Data Privacy</vt:lpstr>
      <vt:lpstr>Ethical Issues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16 Lecture Overheads</dc:subject>
  <dc:creator>Dr Lawrie Brown</dc:creator>
  <cp:keywords/>
  <dc:description/>
  <cp:lastModifiedBy>NU FAST</cp:lastModifiedBy>
  <cp:revision>138</cp:revision>
  <cp:lastPrinted>2007-06-05T05:27:23Z</cp:lastPrinted>
  <dcterms:created xsi:type="dcterms:W3CDTF">2017-11-02T20:12:43Z</dcterms:created>
  <dcterms:modified xsi:type="dcterms:W3CDTF">2022-11-28T18:09:38Z</dcterms:modified>
  <cp:category/>
</cp:coreProperties>
</file>